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2"/>
    <p:sldId id="1087" r:id="rId3"/>
    <p:sldId id="1089" r:id="rId4"/>
    <p:sldId id="1090" r:id="rId5"/>
    <p:sldId id="1092" r:id="rId6"/>
    <p:sldId id="1093" r:id="rId7"/>
    <p:sldId id="1094" r:id="rId8"/>
    <p:sldId id="1091" r:id="rId9"/>
    <p:sldId id="1101" r:id="rId10"/>
    <p:sldId id="1102" r:id="rId11"/>
    <p:sldId id="1103" r:id="rId12"/>
    <p:sldId id="1126" r:id="rId13"/>
    <p:sldId id="1127" r:id="rId14"/>
    <p:sldId id="1105" r:id="rId15"/>
    <p:sldId id="1106" r:id="rId16"/>
    <p:sldId id="1128" r:id="rId17"/>
    <p:sldId id="1129" r:id="rId18"/>
    <p:sldId id="1130" r:id="rId19"/>
    <p:sldId id="1107" r:id="rId20"/>
    <p:sldId id="1108" r:id="rId21"/>
    <p:sldId id="1109" r:id="rId22"/>
    <p:sldId id="1111" r:id="rId23"/>
    <p:sldId id="1112" r:id="rId24"/>
    <p:sldId id="1113" r:id="rId25"/>
    <p:sldId id="1131" r:id="rId26"/>
    <p:sldId id="1132" r:id="rId27"/>
    <p:sldId id="1115" r:id="rId28"/>
    <p:sldId id="1116" r:id="rId29"/>
    <p:sldId id="1119" r:id="rId30"/>
    <p:sldId id="1133" r:id="rId31"/>
    <p:sldId id="1134" r:id="rId32"/>
    <p:sldId id="1135" r:id="rId33"/>
    <p:sldId id="1136" r:id="rId34"/>
    <p:sldId id="1137" r:id="rId35"/>
    <p:sldId id="1138" r:id="rId3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2025/7/31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2025/7/31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9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a:t>
            </a:r>
            <a:r>
              <a:rPr lang="zh-CN" altLang="en-US" sz="54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原子结构</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与性质</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原子结构</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能级交错：随核电荷数递增，电子并不总是填满一个能层后再开始填入下一个能层的。电子是按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的顺序而不是按</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3p</a:t>
            </a:r>
            <a:r>
              <a:rPr lang="zh-CN"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的顺序填充的，这种现象被称为能级交错。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74235"/>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从第三能层开始出现能级交错排列的顺序为</a:t>
            </a:r>
            <a:r>
              <a:rPr lang="en-US" altLang="zh-CN" b="1" i="1" dirty="0" smtClean="0">
                <a:solidFill>
                  <a:srgbClr val="000000"/>
                </a:solidFill>
                <a:latin typeface="Times New Roman" panose="02020603050405020304" pitchFamily="18" charset="0"/>
                <a:ea typeface="宋体" panose="02010600030101010101" pitchFamily="2" charset="-122"/>
              </a:rPr>
              <a:t>n</a:t>
            </a:r>
            <a:r>
              <a:rPr lang="en-US" altLang="zh-CN" b="1" dirty="0" smtClean="0">
                <a:solidFill>
                  <a:srgbClr val="000000"/>
                </a:solidFill>
                <a:latin typeface="Times New Roman" panose="02020603050405020304" pitchFamily="18" charset="0"/>
                <a:ea typeface="宋体" panose="02010600030101010101" pitchFamily="2" charset="-122"/>
              </a:rPr>
              <a:t>s</a:t>
            </a:r>
            <a:r>
              <a:rPr lang="zh-CN"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rPr>
              <a:t>n</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f</a:t>
            </a:r>
            <a:r>
              <a:rPr lang="zh-CN"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rPr>
              <a:t>n</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1</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d</a:t>
            </a:r>
            <a:r>
              <a:rPr lang="zh-CN"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rPr>
              <a:t>n</a:t>
            </a:r>
            <a:r>
              <a:rPr lang="en-US" altLang="zh-CN" b="1" dirty="0" smtClean="0">
                <a:solidFill>
                  <a:srgbClr val="000000"/>
                </a:solidFill>
                <a:latin typeface="Times New Roman" panose="02020603050405020304" pitchFamily="18" charset="0"/>
                <a:ea typeface="宋体" panose="02010600030101010101" pitchFamily="2" charset="-122"/>
              </a:rPr>
              <a:t>p</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dirty="0"/>
          </a:p>
        </p:txBody>
      </p:sp>
      <p:pic>
        <p:nvPicPr>
          <p:cNvPr id="4" name="关键提醒.eps" descr="id:2147490475;FounderCES"/>
          <p:cNvPicPr/>
          <p:nvPr/>
        </p:nvPicPr>
        <p:blipFill>
          <a:blip r:embed="rId2"/>
          <a:stretch>
            <a:fillRect/>
          </a:stretch>
        </p:blipFill>
        <p:spPr>
          <a:xfrm>
            <a:off x="441258" y="2701316"/>
            <a:ext cx="1725930" cy="359410"/>
          </a:xfrm>
          <a:prstGeom prst="rect">
            <a:avLst/>
          </a:prstGeom>
        </p:spPr>
      </p:pic>
    </p:spTree>
    <p:extLst>
      <p:ext uri="{BB962C8B-B14F-4D97-AF65-F5344CB8AC3E}">
        <p14:creationId xmlns:p14="http://schemas.microsoft.com/office/powerpoint/2010/main" val="345953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电子排布式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概念：将能级上所排布的电子数标注在该能级符号</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右上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角，并按照</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能层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由低到高的顺序排列的式子。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电子排布式的表示方法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原子为例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s22.jpg" descr="id:2147490482;FounderCES"/>
          <p:cNvPicPr/>
          <p:nvPr/>
        </p:nvPicPr>
        <p:blipFill>
          <a:blip r:embed="rId2"/>
          <a:stretch>
            <a:fillRect/>
          </a:stretch>
        </p:blipFill>
        <p:spPr>
          <a:xfrm>
            <a:off x="4555014" y="3140968"/>
            <a:ext cx="3080385" cy="1471930"/>
          </a:xfrm>
          <a:prstGeom prst="rect">
            <a:avLst/>
          </a:prstGeom>
        </p:spPr>
      </p:pic>
    </p:spTree>
    <p:extLst>
      <p:ext uri="{BB962C8B-B14F-4D97-AF65-F5344CB8AC3E}">
        <p14:creationId xmlns:p14="http://schemas.microsoft.com/office/powerpoint/2010/main" val="23369814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5032994" y="2018191"/>
            <a:ext cx="820081" cy="360067"/>
          </a:xfrm>
          <a:prstGeom prst="rect">
            <a:avLst/>
          </a:prstGeom>
        </p:spPr>
      </p:pic>
      <p:pic>
        <p:nvPicPr>
          <p:cNvPr id="4" name="图片 3"/>
          <p:cNvPicPr>
            <a:picLocks noChangeAspect="1"/>
          </p:cNvPicPr>
          <p:nvPr/>
        </p:nvPicPr>
        <p:blipFill>
          <a:blip r:embed="rId2"/>
          <a:stretch>
            <a:fillRect/>
          </a:stretch>
        </p:blipFill>
        <p:spPr>
          <a:xfrm>
            <a:off x="4771069" y="3122305"/>
            <a:ext cx="820081" cy="360067"/>
          </a:xfrm>
          <a:prstGeom prst="rect">
            <a:avLst/>
          </a:prstGeom>
        </p:spPr>
      </p:pic>
      <p:pic>
        <p:nvPicPr>
          <p:cNvPr id="3" name="图片 2"/>
          <p:cNvPicPr>
            <a:picLocks noChangeAspect="1"/>
          </p:cNvPicPr>
          <p:nvPr/>
        </p:nvPicPr>
        <p:blipFill>
          <a:blip r:embed="rId2"/>
          <a:stretch>
            <a:fillRect/>
          </a:stretch>
        </p:blipFill>
        <p:spPr>
          <a:xfrm>
            <a:off x="5871737" y="3131637"/>
            <a:ext cx="871541" cy="360067"/>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书写规则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一般情况下，能层低的能级要写在左边，而不是按构造原理顺序书写，如钪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的电子排布式中最后两个能级应为</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，不应写成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特例：有些过渡金属元素基态原子的电子排布式不符合构造原理，如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的最后两个能级的电子排布式分别为</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382305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9611627" y="3312977"/>
            <a:ext cx="1452131" cy="360067"/>
          </a:xfrm>
          <a:prstGeom prst="rect">
            <a:avLst/>
          </a:prstGeom>
        </p:spPr>
      </p:pic>
      <p:pic>
        <p:nvPicPr>
          <p:cNvPr id="4" name="图片 3"/>
          <p:cNvPicPr>
            <a:picLocks noChangeAspect="1"/>
          </p:cNvPicPr>
          <p:nvPr/>
        </p:nvPicPr>
        <p:blipFill>
          <a:blip r:embed="rId2"/>
          <a:stretch>
            <a:fillRect/>
          </a:stretch>
        </p:blipFill>
        <p:spPr>
          <a:xfrm>
            <a:off x="4241660" y="2223526"/>
            <a:ext cx="2808312" cy="360067"/>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以基态</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原子为例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873092899"/>
              </p:ext>
            </p:extLst>
          </p:nvPr>
        </p:nvGraphicFramePr>
        <p:xfrm>
          <a:off x="343712" y="1556792"/>
          <a:ext cx="11502990" cy="3291840"/>
        </p:xfrm>
        <a:graphic>
          <a:graphicData uri="http://schemas.openxmlformats.org/drawingml/2006/table">
            <a:tbl>
              <a:tblPr firstRow="1" firstCol="1" bandRow="1"/>
              <a:tblGrid>
                <a:gridCol w="3835096">
                  <a:extLst>
                    <a:ext uri="{9D8B030D-6E8A-4147-A177-3AD203B41FA5}">
                      <a16:colId xmlns:a16="http://schemas.microsoft.com/office/drawing/2014/main" val="20000"/>
                    </a:ext>
                  </a:extLst>
                </a:gridCol>
                <a:gridCol w="7667894">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基态</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电子排布式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1s</a:t>
                      </a:r>
                      <a:r>
                        <a:rPr lang="en-US" sz="2400" b="1" baseline="3000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2s</a:t>
                      </a:r>
                      <a:r>
                        <a:rPr lang="en-US" sz="2400" b="1" baseline="3000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2p</a:t>
                      </a:r>
                      <a:r>
                        <a:rPr lang="en-US" sz="2400" b="1" baseline="3000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3s</a:t>
                      </a:r>
                      <a:r>
                        <a:rPr lang="en-US" sz="2400" b="1" baseline="3000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3p</a:t>
                      </a:r>
                      <a:r>
                        <a:rPr lang="en-US" sz="2400" b="1" baseline="3000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3d</a:t>
                      </a:r>
                      <a:r>
                        <a:rPr lang="en-US" sz="2400" b="1" baseline="3000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4s</a:t>
                      </a:r>
                      <a:r>
                        <a:rPr lang="en-US" sz="2400" b="1" baseline="3000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简化电子排布式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代表</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的核外电子排布式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即用</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代替</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1s</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2p</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3p</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的简化电子排布式为</a:t>
                      </a:r>
                      <a:r>
                        <a:rPr lang="en-US" sz="2400" b="1" dirty="0">
                          <a:solidFill>
                            <a:srgbClr val="000000"/>
                          </a:solidFill>
                          <a:effectLst/>
                          <a:highlight>
                            <a:srgbClr val="FFFF00"/>
                          </a:highlight>
                          <a:latin typeface="仿宋" panose="02010609060101010101" pitchFamily="49" charset="-122"/>
                          <a:ea typeface="宋体" panose="02010600030101010101" pitchFamily="2" charset="-122"/>
                          <a:cs typeface="Times New Roman" panose="02020603050405020304" pitchFamily="18" charset="0"/>
                        </a:rPr>
                        <a:t>[</a:t>
                      </a:r>
                      <a:r>
                        <a:rPr lang="en-US" sz="2400" b="1" dirty="0" err="1">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Ar</a:t>
                      </a:r>
                      <a:r>
                        <a:rPr lang="en-US" sz="2400" b="1" dirty="0">
                          <a:solidFill>
                            <a:srgbClr val="000000"/>
                          </a:solidFill>
                          <a:effectLst/>
                          <a:highlight>
                            <a:srgbClr val="FFFF00"/>
                          </a:highligh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3d</a:t>
                      </a:r>
                      <a:r>
                        <a:rPr lang="en-US" sz="2400" b="1" baseline="30000" dirty="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6</a:t>
                      </a:r>
                      <a:r>
                        <a:rPr lang="en-US" sz="2400" b="1" dirty="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4s</a:t>
                      </a:r>
                      <a:r>
                        <a:rPr lang="en-US" sz="2400" b="1" baseline="30000" dirty="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价层电子排布式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将在化学反应中可能发生电子变动的能级称为价电子层</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简称价层</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的价层电子排布式为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3d</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4s</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238813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电子云</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与原子轨道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电子云是处于一定空间运动状态的电子在原子核外空间的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概率密度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分布的形象化描述。为表示电子云轮廓的形状，我们常使用电子云轮廓图。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电子云轮廓图呈</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形，能层序数越大，原子轨道的半径越</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91198;FounderCES"/>
          <p:cNvPicPr/>
          <p:nvPr/>
        </p:nvPicPr>
        <p:blipFill>
          <a:blip r:embed="rId2"/>
          <a:stretch>
            <a:fillRect/>
          </a:stretch>
        </p:blipFill>
        <p:spPr>
          <a:xfrm>
            <a:off x="450533" y="852152"/>
            <a:ext cx="1428311" cy="384174"/>
          </a:xfrm>
          <a:prstGeom prst="rect">
            <a:avLst/>
          </a:prstGeom>
        </p:spPr>
      </p:pic>
      <p:pic>
        <p:nvPicPr>
          <p:cNvPr id="4" name="25gh441.jpg" descr="id:2147490504;FounderCES"/>
          <p:cNvPicPr/>
          <p:nvPr/>
        </p:nvPicPr>
        <p:blipFill>
          <a:blip r:embed="rId3"/>
          <a:stretch>
            <a:fillRect/>
          </a:stretch>
        </p:blipFill>
        <p:spPr>
          <a:xfrm>
            <a:off x="3654583" y="3815437"/>
            <a:ext cx="4898390" cy="1341755"/>
          </a:xfrm>
          <a:prstGeom prst="rect">
            <a:avLst/>
          </a:prstGeom>
        </p:spPr>
      </p:pic>
    </p:spTree>
    <p:extLst>
      <p:ext uri="{BB962C8B-B14F-4D97-AF65-F5344CB8AC3E}">
        <p14:creationId xmlns:p14="http://schemas.microsoft.com/office/powerpoint/2010/main" val="2492913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电子云轮廓图是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哑铃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状的，且相互垂直。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gh442.jpg" descr="id:2147490511;FounderCES"/>
          <p:cNvPicPr/>
          <p:nvPr/>
        </p:nvPicPr>
        <p:blipFill>
          <a:blip r:embed="rId2"/>
          <a:stretch>
            <a:fillRect/>
          </a:stretch>
        </p:blipFill>
        <p:spPr>
          <a:xfrm>
            <a:off x="2882496" y="1601738"/>
            <a:ext cx="6442564" cy="1971278"/>
          </a:xfrm>
          <a:prstGeom prst="rect">
            <a:avLst/>
          </a:prstGeom>
        </p:spPr>
      </p:pic>
    </p:spTree>
    <p:extLst>
      <p:ext uri="{BB962C8B-B14F-4D97-AF65-F5344CB8AC3E}">
        <p14:creationId xmlns:p14="http://schemas.microsoft.com/office/powerpoint/2010/main" val="3648662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原子轨道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概念：量子力学把电子在原子核外的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一个空间运动状态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称为一个原子轨道。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不同能层的能级、原子轨道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133980408"/>
              </p:ext>
            </p:extLst>
          </p:nvPr>
        </p:nvGraphicFramePr>
        <p:xfrm>
          <a:off x="343712" y="2564904"/>
          <a:ext cx="11502991" cy="3840480"/>
        </p:xfrm>
        <a:graphic>
          <a:graphicData uri="http://schemas.openxmlformats.org/drawingml/2006/table">
            <a:tbl>
              <a:tblPr firstRow="1" firstCol="1" bandRow="1"/>
              <a:tblGrid>
                <a:gridCol w="1719046">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gridCol w="3096344">
                  <a:extLst>
                    <a:ext uri="{9D8B030D-6E8A-4147-A177-3AD203B41FA5}">
                      <a16:colId xmlns:a16="http://schemas.microsoft.com/office/drawing/2014/main" val="20002"/>
                    </a:ext>
                  </a:extLst>
                </a:gridCol>
                <a:gridCol w="2592288">
                  <a:extLst>
                    <a:ext uri="{9D8B030D-6E8A-4147-A177-3AD203B41FA5}">
                      <a16:colId xmlns:a16="http://schemas.microsoft.com/office/drawing/2014/main" val="20003"/>
                    </a:ext>
                  </a:extLst>
                </a:gridCol>
                <a:gridCol w="2367121">
                  <a:extLst>
                    <a:ext uri="{9D8B030D-6E8A-4147-A177-3AD203B41FA5}">
                      <a16:colId xmlns:a16="http://schemas.microsoft.com/office/drawing/2014/main" val="20004"/>
                    </a:ext>
                  </a:extLst>
                </a:gridCol>
              </a:tblGrid>
              <a:tr h="0">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能级</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道数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道名称</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原子轨道的形状和取向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10000"/>
                  </a:ext>
                </a:extLst>
              </a:tr>
              <a:tr h="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取向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001"/>
                  </a:ext>
                </a:extLst>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球形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4">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相互垂直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i="1" baseline="-25000"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哑铃形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0003"/>
                  </a:ext>
                </a:extLst>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0004"/>
                  </a:ext>
                </a:extLst>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0005"/>
                  </a:ext>
                </a:extLst>
              </a:tr>
              <a:tr h="0">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0935728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能层的原子轨道数目：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相同能层不同能级的能量高低：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不同能层，同一类能级能量高低：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同一能层同一能级原子轨道的能量相同。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196173"/>
            <a:ext cx="11485848" cy="1754326"/>
          </a:xfrm>
          <a:prstGeom prst="rect">
            <a:avLst/>
          </a:prstGeom>
          <a:solidFill>
            <a:srgbClr val="E3F2E7"/>
          </a:solidFill>
          <a:ln>
            <a:noFill/>
          </a:ln>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不同能层中的</a:t>
            </a:r>
            <a:r>
              <a:rPr lang="en-US" altLang="zh-CN" b="1" dirty="0" smtClean="0">
                <a:solidFill>
                  <a:srgbClr val="000000"/>
                </a:solidFill>
                <a:latin typeface="Times New Roman" panose="02020603050405020304" pitchFamily="18" charset="0"/>
                <a:ea typeface="宋体" panose="02010600030101010101" pitchFamily="2" charset="-122"/>
              </a:rPr>
              <a:t>p</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能级都有</a:t>
            </a:r>
            <a:r>
              <a:rPr lang="en-US" altLang="zh-CN" b="1" dirty="0" smtClean="0">
                <a:solidFill>
                  <a:srgbClr val="000000"/>
                </a:solidFill>
                <a:latin typeface="Times New Roman" panose="02020603050405020304" pitchFamily="18" charset="0"/>
                <a:ea typeface="宋体" panose="02010600030101010101" pitchFamily="2" charset="-122"/>
              </a:rPr>
              <a:t>3</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个原子轨道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分别以</a:t>
            </a:r>
            <a:r>
              <a:rPr lang="en-US" altLang="zh-CN" b="1" dirty="0" err="1" smtClean="0">
                <a:solidFill>
                  <a:srgbClr val="000000"/>
                </a:solidFill>
                <a:latin typeface="Times New Roman" panose="02020603050405020304" pitchFamily="18" charset="0"/>
                <a:ea typeface="宋体" panose="02010600030101010101" pitchFamily="2" charset="-122"/>
              </a:rPr>
              <a:t>p</a:t>
            </a:r>
            <a:r>
              <a:rPr lang="en-US" altLang="zh-CN" b="1" i="1" baseline="-25000" dirty="0" err="1" smtClean="0">
                <a:solidFill>
                  <a:srgbClr val="000000"/>
                </a:solidFill>
                <a:latin typeface="Times New Roman" panose="02020603050405020304" pitchFamily="18" charset="0"/>
                <a:ea typeface="宋体" panose="02010600030101010101" pitchFamily="2" charset="-122"/>
              </a:rPr>
              <a:t>x</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p</a:t>
            </a:r>
            <a:r>
              <a:rPr lang="en-US" altLang="zh-CN" b="1" i="1" baseline="-25000" dirty="0" err="1" smtClean="0">
                <a:solidFill>
                  <a:srgbClr val="000000"/>
                </a:solidFill>
                <a:latin typeface="Times New Roman" panose="02020603050405020304" pitchFamily="18" charset="0"/>
                <a:ea typeface="宋体" panose="02010600030101010101" pitchFamily="2" charset="-122"/>
              </a:rPr>
              <a:t>y</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p</a:t>
            </a:r>
            <a:r>
              <a:rPr lang="en-US" altLang="zh-CN" b="1" i="1" baseline="-25000" dirty="0" err="1" smtClean="0">
                <a:solidFill>
                  <a:srgbClr val="000000"/>
                </a:solidFill>
                <a:latin typeface="Times New Roman" panose="02020603050405020304" pitchFamily="18" charset="0"/>
                <a:ea typeface="宋体" panose="02010600030101010101" pitchFamily="2" charset="-122"/>
              </a:rPr>
              <a:t>z</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形状相似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但不同能层中的</a:t>
            </a:r>
            <a:r>
              <a:rPr lang="en-US" altLang="zh-CN" b="1" dirty="0" smtClean="0">
                <a:solidFill>
                  <a:srgbClr val="000000"/>
                </a:solidFill>
                <a:latin typeface="Times New Roman" panose="02020603050405020304" pitchFamily="18" charset="0"/>
                <a:ea typeface="宋体" panose="02010600030101010101" pitchFamily="2" charset="-122"/>
              </a:rPr>
              <a:t>p</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能级的原子轨道的半径不同。在同一能层中</a:t>
            </a:r>
            <a:r>
              <a:rPr lang="en-US" altLang="zh-CN" b="1" dirty="0" err="1" smtClean="0">
                <a:solidFill>
                  <a:srgbClr val="000000"/>
                </a:solidFill>
                <a:latin typeface="Times New Roman" panose="02020603050405020304" pitchFamily="18" charset="0"/>
                <a:ea typeface="宋体" panose="02010600030101010101" pitchFamily="2" charset="-122"/>
              </a:rPr>
              <a:t>p</a:t>
            </a:r>
            <a:r>
              <a:rPr lang="en-US" altLang="zh-CN" b="1" i="1" baseline="-25000" dirty="0" err="1" smtClean="0">
                <a:solidFill>
                  <a:srgbClr val="000000"/>
                </a:solidFill>
                <a:latin typeface="Times New Roman" panose="02020603050405020304" pitchFamily="18" charset="0"/>
                <a:ea typeface="宋体" panose="02010600030101010101" pitchFamily="2" charset="-122"/>
              </a:rPr>
              <a:t>x</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p</a:t>
            </a:r>
            <a:r>
              <a:rPr lang="en-US" altLang="zh-CN" b="1" i="1" baseline="-25000" dirty="0" err="1" smtClean="0">
                <a:solidFill>
                  <a:srgbClr val="000000"/>
                </a:solidFill>
                <a:latin typeface="Times New Roman" panose="02020603050405020304" pitchFamily="18" charset="0"/>
                <a:ea typeface="宋体" panose="02010600030101010101" pitchFamily="2" charset="-122"/>
              </a:rPr>
              <a:t>y</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p</a:t>
            </a:r>
            <a:r>
              <a:rPr lang="en-US" altLang="zh-CN" b="1" i="1" baseline="-25000" dirty="0" err="1" smtClean="0">
                <a:solidFill>
                  <a:srgbClr val="000000"/>
                </a:solidFill>
                <a:latin typeface="Times New Roman" panose="02020603050405020304" pitchFamily="18" charset="0"/>
                <a:ea typeface="宋体" panose="02010600030101010101" pitchFamily="2" charset="-122"/>
              </a:rPr>
              <a:t>z</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的能量相同。</a:t>
            </a:r>
            <a:endParaRPr lang="zh-CN" altLang="en-US" dirty="0"/>
          </a:p>
        </p:txBody>
      </p:sp>
      <p:pic>
        <p:nvPicPr>
          <p:cNvPr id="4" name="关键提醒.eps" descr="id:2147490526;FounderCES"/>
          <p:cNvPicPr/>
          <p:nvPr/>
        </p:nvPicPr>
        <p:blipFill>
          <a:blip r:embed="rId2"/>
          <a:stretch>
            <a:fillRect/>
          </a:stretch>
        </p:blipFill>
        <p:spPr>
          <a:xfrm>
            <a:off x="478582" y="3350419"/>
            <a:ext cx="1725930" cy="359410"/>
          </a:xfrm>
          <a:prstGeom prst="rect">
            <a:avLst/>
          </a:prstGeom>
        </p:spPr>
      </p:pic>
    </p:spTree>
    <p:extLst>
      <p:ext uri="{BB962C8B-B14F-4D97-AF65-F5344CB8AC3E}">
        <p14:creationId xmlns:p14="http://schemas.microsoft.com/office/powerpoint/2010/main" val="231051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泡利原理</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、洪特规则、能量最低原理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泡利原理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在一个原子轨道里，最多只能容纳</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个电子，它们的自旋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洪特规则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基态原子中，填入简并轨道的电子总是先</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单独分占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自旋平行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能量最低原理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在构建基态原子时，电子将尽可能地占据</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能量最低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的原子轨道，使整个原子的能量最低。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5.eps" descr="id:2147490533;FounderCES"/>
          <p:cNvPicPr/>
          <p:nvPr/>
        </p:nvPicPr>
        <p:blipFill>
          <a:blip r:embed="rId2"/>
          <a:stretch>
            <a:fillRect/>
          </a:stretch>
        </p:blipFill>
        <p:spPr>
          <a:xfrm>
            <a:off x="478582" y="871396"/>
            <a:ext cx="1354455" cy="359410"/>
          </a:xfrm>
          <a:prstGeom prst="rect">
            <a:avLst/>
          </a:prstGeom>
        </p:spPr>
      </p:pic>
    </p:spTree>
    <p:extLst>
      <p:ext uri="{BB962C8B-B14F-4D97-AF65-F5344CB8AC3E}">
        <p14:creationId xmlns:p14="http://schemas.microsoft.com/office/powerpoint/2010/main" val="9644550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90064"/>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能层</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与能级的组成及能量关系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能层与能级的关系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能层与能级类似楼层与楼梯之间的关系，能层是楼层，能级是楼梯的阶级，如图所示。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1.EPS" descr="id:2147491247;FounderCES"/>
          <p:cNvPicPr/>
          <p:nvPr/>
        </p:nvPicPr>
        <p:blipFill>
          <a:blip r:embed="rId2"/>
          <a:stretch>
            <a:fillRect/>
          </a:stretch>
        </p:blipFill>
        <p:spPr>
          <a:xfrm>
            <a:off x="465996" y="1658613"/>
            <a:ext cx="948690" cy="333375"/>
          </a:xfrm>
          <a:prstGeom prst="rect">
            <a:avLst/>
          </a:prstGeom>
        </p:spPr>
      </p:pic>
      <p:pic>
        <p:nvPicPr>
          <p:cNvPr id="7" name="24要点破.eps" descr="id:2147490540;FounderCES"/>
          <p:cNvPicPr/>
          <p:nvPr/>
        </p:nvPicPr>
        <p:blipFill>
          <a:blip r:embed="rId3"/>
          <a:stretch>
            <a:fillRect/>
          </a:stretch>
        </p:blipFill>
        <p:spPr>
          <a:xfrm>
            <a:off x="2785994" y="792697"/>
            <a:ext cx="6665595" cy="575945"/>
          </a:xfrm>
          <a:prstGeom prst="rect">
            <a:avLst/>
          </a:prstGeom>
        </p:spPr>
      </p:pic>
      <p:pic>
        <p:nvPicPr>
          <p:cNvPr id="9" name="25gh443.jpg" descr="id:2147490554;FounderCES"/>
          <p:cNvPicPr/>
          <p:nvPr/>
        </p:nvPicPr>
        <p:blipFill>
          <a:blip r:embed="rId4"/>
          <a:stretch>
            <a:fillRect/>
          </a:stretch>
        </p:blipFill>
        <p:spPr>
          <a:xfrm>
            <a:off x="4689950" y="3717032"/>
            <a:ext cx="2827655" cy="2054225"/>
          </a:xfrm>
          <a:prstGeom prst="rect">
            <a:avLst/>
          </a:prstGeom>
        </p:spPr>
      </p:pic>
    </p:spTree>
    <p:extLst>
      <p:ext uri="{BB962C8B-B14F-4D97-AF65-F5344CB8AC3E}">
        <p14:creationId xmlns:p14="http://schemas.microsoft.com/office/powerpoint/2010/main" val="708979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jg1A.eps" descr="id:2147490405;FounderCES"/>
          <p:cNvPicPr/>
          <p:nvPr/>
        </p:nvPicPr>
        <p:blipFill>
          <a:blip r:embed="rId2"/>
          <a:stretch>
            <a:fillRect/>
          </a:stretch>
        </p:blipFill>
        <p:spPr>
          <a:xfrm>
            <a:off x="1558702" y="1412776"/>
            <a:ext cx="8850902" cy="5110894"/>
          </a:xfrm>
          <a:prstGeom prst="rect">
            <a:avLst/>
          </a:prstGeom>
        </p:spPr>
      </p:pic>
      <p:pic>
        <p:nvPicPr>
          <p:cNvPr id="7" name="导引图.eps" descr="id:2147490398;FounderCES"/>
          <p:cNvPicPr/>
          <p:nvPr/>
        </p:nvPicPr>
        <p:blipFill>
          <a:blip r:embed="rId3"/>
          <a:stretch>
            <a:fillRect/>
          </a:stretch>
        </p:blipFill>
        <p:spPr>
          <a:xfrm>
            <a:off x="3574926" y="683365"/>
            <a:ext cx="5105400" cy="575945"/>
          </a:xfrm>
          <a:prstGeom prst="rect">
            <a:avLst/>
          </a:prstGeom>
        </p:spPr>
      </p:pic>
    </p:spTree>
    <p:extLst>
      <p:ext uri="{BB962C8B-B14F-4D97-AF65-F5344CB8AC3E}">
        <p14:creationId xmlns:p14="http://schemas.microsoft.com/office/powerpoint/2010/main" val="6804643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能层与能级的数量关系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一至七能层的符号分别为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，各能层最多容纳的电子数为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为能层序数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能级中最多容纳的电子数分别为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一个能层的能级数等于能层序数，不同能层所能容纳的最多电子数不同。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365248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表述错误的是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能层存在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个能级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能级的能量不一定比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能级的能量高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电子能量较高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总是在比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电子离核更远的地方运动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9071" y="876537"/>
            <a:ext cx="1186153" cy="401015"/>
          </a:xfrm>
          <a:prstGeom prst="rect">
            <a:avLst/>
          </a:prstGeom>
        </p:spPr>
      </p:pic>
      <p:pic>
        <p:nvPicPr>
          <p:cNvPr id="4" name="图片 3">
            <a:extLst>
              <a:ext uri="{FF2B5EF4-FFF2-40B4-BE49-F238E27FC236}">
                <a16:creationId xmlns:a16="http://schemas.microsoft.com/office/drawing/2014/main" id="{7F8011F6-8CD5-8BDA-B8DE-6882BE932101}"/>
              </a:ext>
            </a:extLst>
          </p:cNvPr>
          <p:cNvPicPr>
            <a:picLocks noChangeAspect="1"/>
          </p:cNvPicPr>
          <p:nvPr/>
        </p:nvPicPr>
        <p:blipFill>
          <a:blip r:embed="rId3"/>
          <a:stretch>
            <a:fillRect/>
          </a:stretch>
        </p:blipFill>
        <p:spPr>
          <a:xfrm>
            <a:off x="414653" y="5887106"/>
            <a:ext cx="1046020" cy="423292"/>
          </a:xfrm>
          <a:prstGeom prst="rect">
            <a:avLst/>
          </a:prstGeom>
        </p:spPr>
      </p:pic>
      <p:pic>
        <p:nvPicPr>
          <p:cNvPr id="5" name="图片 4">
            <a:extLst>
              <a:ext uri="{FF2B5EF4-FFF2-40B4-BE49-F238E27FC236}">
                <a16:creationId xmlns:a16="http://schemas.microsoft.com/office/drawing/2014/main" id="{3298A0ED-FFBF-363A-FBA6-FD574E779F64}"/>
              </a:ext>
            </a:extLst>
          </p:cNvPr>
          <p:cNvPicPr>
            <a:picLocks noChangeAspect="1"/>
          </p:cNvPicPr>
          <p:nvPr/>
        </p:nvPicPr>
        <p:blipFill>
          <a:blip r:embed="rId4"/>
          <a:stretch>
            <a:fillRect/>
          </a:stretch>
        </p:blipFill>
        <p:spPr>
          <a:xfrm>
            <a:off x="357448" y="3673726"/>
            <a:ext cx="999732" cy="409339"/>
          </a:xfrm>
          <a:prstGeom prst="rect">
            <a:avLst/>
          </a:prstGeom>
        </p:spPr>
      </p:pic>
      <p:sp>
        <p:nvSpPr>
          <p:cNvPr id="6" name="内容占位符 1"/>
          <p:cNvSpPr txBox="1">
            <a:spLocks/>
          </p:cNvSpPr>
          <p:nvPr/>
        </p:nvSpPr>
        <p:spPr bwMode="auto">
          <a:xfrm>
            <a:off x="1460673" y="5768919"/>
            <a:ext cx="4312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rPr>
              <a:t>D</a:t>
            </a:r>
            <a:endParaRPr lang="zh-CN" altLang="en-US" dirty="0"/>
          </a:p>
        </p:txBody>
      </p:sp>
      <p:sp>
        <p:nvSpPr>
          <p:cNvPr id="7" name="内容占位符 1"/>
          <p:cNvSpPr txBox="1">
            <a:spLocks/>
          </p:cNvSpPr>
          <p:nvPr/>
        </p:nvSpPr>
        <p:spPr bwMode="auto">
          <a:xfrm>
            <a:off x="360854" y="357301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不同能层的相同能级的能量随能层序数的增大而增大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则能级能量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能层存在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个能级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能级的能量不一定比</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能级的能量高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能级能量小于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能级能量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电子能量较高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但不一定总是在比</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电子离核更远的地方运动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500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39567"/>
          </a:xfrm>
          <a:solidFill>
            <a:srgbClr val="E3F2E7"/>
          </a:solidFill>
        </p:spPr>
        <p:txBody>
          <a:bodyPr/>
          <a:lstStyle/>
          <a:p>
            <a:pPr algn="ct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在多电子原子中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能层或能级的能量</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关系</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5" name="顿有所悟.eps" descr="id:2147490582;FounderCES"/>
          <p:cNvPicPr/>
          <p:nvPr/>
        </p:nvPicPr>
        <p:blipFill>
          <a:blip r:embed="rId2"/>
          <a:stretch>
            <a:fillRect/>
          </a:stretch>
        </p:blipFill>
        <p:spPr>
          <a:xfrm>
            <a:off x="434567" y="871396"/>
            <a:ext cx="1641475" cy="359410"/>
          </a:xfrm>
          <a:prstGeom prst="rect">
            <a:avLst/>
          </a:prstGeom>
        </p:spPr>
      </p:pic>
      <p:pic>
        <p:nvPicPr>
          <p:cNvPr id="6" name="25GH444.eps" descr="id:2147490589;FounderCES"/>
          <p:cNvPicPr/>
          <p:nvPr/>
        </p:nvPicPr>
        <p:blipFill>
          <a:blip r:embed="rId3"/>
          <a:stretch>
            <a:fillRect/>
          </a:stretch>
        </p:blipFill>
        <p:spPr>
          <a:xfrm>
            <a:off x="3286894" y="1628800"/>
            <a:ext cx="5739211" cy="3012415"/>
          </a:xfrm>
          <a:prstGeom prst="rect">
            <a:avLst/>
          </a:prstGeom>
        </p:spPr>
      </p:pic>
    </p:spTree>
    <p:extLst>
      <p:ext uri="{BB962C8B-B14F-4D97-AF65-F5344CB8AC3E}">
        <p14:creationId xmlns:p14="http://schemas.microsoft.com/office/powerpoint/2010/main" val="16732122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核外电子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排布规律与表示方法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核外电子运动状态与空间运动状态的区别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311;FounderCES"/>
          <p:cNvPicPr/>
          <p:nvPr/>
        </p:nvPicPr>
        <p:blipFill>
          <a:blip r:embed="rId2"/>
          <a:stretch>
            <a:fillRect/>
          </a:stretch>
        </p:blipFill>
        <p:spPr>
          <a:xfrm>
            <a:off x="462186" y="908720"/>
            <a:ext cx="952500" cy="3340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605108558"/>
              </p:ext>
            </p:extLst>
          </p:nvPr>
        </p:nvGraphicFramePr>
        <p:xfrm>
          <a:off x="343711" y="2060848"/>
          <a:ext cx="11502992" cy="2743200"/>
        </p:xfrm>
        <a:graphic>
          <a:graphicData uri="http://schemas.openxmlformats.org/drawingml/2006/table">
            <a:tbl>
              <a:tblPr firstRow="1" firstCol="1" bandRow="1"/>
              <a:tblGrid>
                <a:gridCol w="5491528">
                  <a:extLst>
                    <a:ext uri="{9D8B030D-6E8A-4147-A177-3AD203B41FA5}">
                      <a16:colId xmlns:a16="http://schemas.microsoft.com/office/drawing/2014/main" val="20000"/>
                    </a:ext>
                  </a:extLst>
                </a:gridCol>
                <a:gridCol w="6011464">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运动状态判断方法</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空间运动状态种数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电子占据原子轨道数目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di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同一个原子轨道里的电子的空间运动</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状态</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电子的运动状态种数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电子数目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电子除空间运动状态外</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还有自旋状态</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每个原子轨道内的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个电子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自旋相反</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2773811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基态原子核外电子排布规律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gh445.jpg" descr="id:2147490611;FounderCES"/>
          <p:cNvPicPr/>
          <p:nvPr/>
        </p:nvPicPr>
        <p:blipFill>
          <a:blip r:embed="rId2"/>
          <a:stretch>
            <a:fillRect/>
          </a:stretch>
        </p:blipFill>
        <p:spPr>
          <a:xfrm>
            <a:off x="3051651" y="1556792"/>
            <a:ext cx="6087110" cy="2339340"/>
          </a:xfrm>
          <a:prstGeom prst="rect">
            <a:avLst/>
          </a:prstGeom>
        </p:spPr>
      </p:pic>
    </p:spTree>
    <p:extLst>
      <p:ext uri="{BB962C8B-B14F-4D97-AF65-F5344CB8AC3E}">
        <p14:creationId xmlns:p14="http://schemas.microsoft.com/office/powerpoint/2010/main" val="2059046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717702"/>
              </a:xfrm>
            </p:spPr>
            <p:txBody>
              <a:bodyPr/>
              <a:lstStyle/>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特例：能量相同的原子轨道在全充满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、半充满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和全空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状态时，体系的能量较低，原子较稳定。故有少数元素的基态原子的电子排布不符合构造原理。如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mr>
                        </m:m>
                      </m:e>
                    </m:d>
                  </m:oMath>
                </a14:m>
                <a:r>
                  <a:rPr lang="en-US" altLang="zh-CN"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 </a:t>
                </a:r>
                <a:endParaRPr lang="zh-CN" altLang="zh-CN"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𝐂𝐮</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i="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𝐂𝐮</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nor/>
                                </m:rP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mr>
                        </m:m>
                      </m:e>
                    </m:d>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00000"/>
                  </a:lnSpc>
                </a:pPr>
                <a:endParaRPr lang="zh-CN" altLang="en-US" dirty="0"/>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717702"/>
              </a:xfrm>
              <a:blipFill rotWithShape="0">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981331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电子排布式、简化电子排布式与轨道表示式的比较</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659096959"/>
              </p:ext>
            </p:extLst>
          </p:nvPr>
        </p:nvGraphicFramePr>
        <p:xfrm>
          <a:off x="343711" y="1538130"/>
          <a:ext cx="11502992" cy="4555166"/>
        </p:xfrm>
        <a:graphic>
          <a:graphicData uri="http://schemas.openxmlformats.org/drawingml/2006/table">
            <a:tbl>
              <a:tblPr firstRow="1" firstCol="1" bandRow="1"/>
              <a:tblGrid>
                <a:gridCol w="1575031">
                  <a:extLst>
                    <a:ext uri="{9D8B030D-6E8A-4147-A177-3AD203B41FA5}">
                      <a16:colId xmlns:a16="http://schemas.microsoft.com/office/drawing/2014/main" val="20000"/>
                    </a:ext>
                  </a:extLst>
                </a:gridCol>
                <a:gridCol w="1008112">
                  <a:extLst>
                    <a:ext uri="{9D8B030D-6E8A-4147-A177-3AD203B41FA5}">
                      <a16:colId xmlns:a16="http://schemas.microsoft.com/office/drawing/2014/main" val="20001"/>
                    </a:ext>
                  </a:extLst>
                </a:gridCol>
                <a:gridCol w="8919849">
                  <a:extLst>
                    <a:ext uri="{9D8B030D-6E8A-4147-A177-3AD203B41FA5}">
                      <a16:colId xmlns:a16="http://schemas.microsoft.com/office/drawing/2014/main" val="20002"/>
                    </a:ext>
                  </a:extLst>
                </a:gridCol>
              </a:tblGrid>
              <a:tr h="450710">
                <a:tc rowSpan="3">
                  <a:txBody>
                    <a:bodyPr/>
                    <a:lstStyle/>
                    <a:p>
                      <a:pPr algn="ctr" hangingPunct="0">
                        <a:lnSpc>
                          <a:spcPct val="100000"/>
                        </a:lnSpc>
                        <a:spcAft>
                          <a:spcPts val="0"/>
                        </a:spcAft>
                      </a:pPr>
                      <a:r>
                        <a:rPr lang="zh-CN" sz="23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电子排布式</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0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含义</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0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用数字在能级符号右上角标明该能级上排布的电子数</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79" marR="5979"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0"/>
                  </a:ext>
                </a:extLst>
              </a:tr>
              <a:tr h="504056">
                <a:tc vMerge="1">
                  <a:txBody>
                    <a:bodyPr/>
                    <a:lstStyle/>
                    <a:p>
                      <a:endParaRPr lang="zh-CN" altLang="en-US"/>
                    </a:p>
                  </a:txBody>
                  <a:tcPr/>
                </a:tc>
                <a:tc>
                  <a:txBody>
                    <a:bodyPr/>
                    <a:lstStyle/>
                    <a:p>
                      <a:pPr algn="ctr" hangingPunct="0">
                        <a:lnSpc>
                          <a:spcPct val="10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0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能直观反映出核外的电子层、能级及各能级上的电子数</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79" marR="5979"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196781">
                <a:tc vMerge="1">
                  <a:txBody>
                    <a:bodyPr/>
                    <a:lstStyle/>
                    <a:p>
                      <a:endParaRPr lang="zh-CN" altLang="en-US"/>
                    </a:p>
                  </a:txBody>
                  <a:tcPr/>
                </a:tc>
                <a:tc>
                  <a:txBody>
                    <a:bodyPr/>
                    <a:lstStyle/>
                    <a:p>
                      <a:pPr algn="ctr" hangingPunct="0">
                        <a:lnSpc>
                          <a:spcPct val="10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0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1s</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2p</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3p</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4s</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79" marR="5979"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729600">
                <a:tc rowSpan="3">
                  <a:txBody>
                    <a:bodyPr/>
                    <a:lstStyle/>
                    <a:p>
                      <a:pPr algn="ctr" hangingPunct="0">
                        <a:lnSpc>
                          <a:spcPct val="10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简化电子</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0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排布式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0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含义</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0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为了避免电子排布式书写过于烦琐</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把内层电子达到稀有气体原子结构的部分以相应稀有气体元素符号外加方括号表示</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79" marR="5979"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r h="344367">
                <a:tc vMerge="1">
                  <a:txBody>
                    <a:bodyPr/>
                    <a:lstStyle/>
                    <a:p>
                      <a:endParaRPr lang="zh-CN" altLang="en-US"/>
                    </a:p>
                  </a:txBody>
                  <a:tcPr/>
                </a:tc>
                <a:tc>
                  <a:txBody>
                    <a:bodyPr/>
                    <a:lstStyle/>
                    <a:p>
                      <a:pPr algn="ctr" hangingPunct="0">
                        <a:lnSpc>
                          <a:spcPct val="10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0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避免书写电子排布式过于烦琐</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79" marR="5979"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4"/>
                  </a:ext>
                </a:extLst>
              </a:tr>
              <a:tr h="147586">
                <a:tc vMerge="1">
                  <a:txBody>
                    <a:bodyPr/>
                    <a:lstStyle/>
                    <a:p>
                      <a:endParaRPr lang="zh-CN" altLang="en-US"/>
                    </a:p>
                  </a:txBody>
                  <a:tcPr/>
                </a:tc>
                <a:tc>
                  <a:txBody>
                    <a:bodyPr/>
                    <a:lstStyle/>
                    <a:p>
                      <a:pPr algn="ctr" hangingPunct="0">
                        <a:lnSpc>
                          <a:spcPct val="10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0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a:t>
                      </a:r>
                      <a:r>
                        <a:rPr lang="en-US" sz="23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4s</a:t>
                      </a:r>
                      <a:r>
                        <a:rPr lang="en-US"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79" marR="5979"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5"/>
                  </a:ext>
                </a:extLst>
              </a:tr>
              <a:tr h="451088">
                <a:tc rowSpan="3">
                  <a:txBody>
                    <a:bodyPr/>
                    <a:lstStyle/>
                    <a:p>
                      <a:pPr algn="ctr" hangingPunct="0">
                        <a:lnSpc>
                          <a:spcPct val="10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轨道表示式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0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0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每个方框代表一个原子轨道</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每个箭头代表一种自旋状态的电子</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79" marR="5979"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6"/>
                  </a:ext>
                </a:extLst>
              </a:tr>
              <a:tr h="432048">
                <a:tc vMerge="1">
                  <a:txBody>
                    <a:bodyPr/>
                    <a:lstStyle/>
                    <a:p>
                      <a:endParaRPr lang="zh-CN" altLang="en-US"/>
                    </a:p>
                  </a:txBody>
                  <a:tcPr/>
                </a:tc>
                <a:tc>
                  <a:txBody>
                    <a:bodyPr/>
                    <a:lstStyle/>
                    <a:p>
                      <a:pPr algn="ctr" hangingPunct="0">
                        <a:lnSpc>
                          <a:spcPct val="10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0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能直观反映出电子的排布情况及电子的自旋状态</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79" marR="5979"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7"/>
                  </a:ext>
                </a:extLst>
              </a:tr>
              <a:tr h="936104">
                <a:tc vMerge="1">
                  <a:txBody>
                    <a:bodyPr/>
                    <a:lstStyle/>
                    <a:p>
                      <a:endParaRPr lang="zh-CN" altLang="en-US"/>
                    </a:p>
                  </a:txBody>
                  <a:tcPr/>
                </a:tc>
                <a:tc>
                  <a:txBody>
                    <a:bodyPr/>
                    <a:lstStyle/>
                    <a:p>
                      <a:pPr algn="ctr" hangingPunct="0">
                        <a:lnSpc>
                          <a:spcPct val="10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实例</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00000"/>
                        </a:lnSpc>
                        <a:spcAft>
                          <a:spcPts val="0"/>
                        </a:spcAft>
                      </a:pP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79" marR="5979"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pic>
        <p:nvPicPr>
          <p:cNvPr id="6" name="25gh446.jpg"/>
          <p:cNvPicPr/>
          <p:nvPr/>
        </p:nvPicPr>
        <p:blipFill>
          <a:blip r:embed="rId2"/>
          <a:stretch>
            <a:fillRect/>
          </a:stretch>
        </p:blipFill>
        <p:spPr>
          <a:xfrm>
            <a:off x="4799062" y="5373717"/>
            <a:ext cx="2821305" cy="503555"/>
          </a:xfrm>
          <a:prstGeom prst="rect">
            <a:avLst/>
          </a:prstGeom>
        </p:spPr>
      </p:pic>
    </p:spTree>
    <p:extLst>
      <p:ext uri="{BB962C8B-B14F-4D97-AF65-F5344CB8AC3E}">
        <p14:creationId xmlns:p14="http://schemas.microsoft.com/office/powerpoint/2010/main" val="38994087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r>
              <a:rPr lang="en-US" altLang="zh-CN" b="1" dirty="0" smtClean="0">
                <a:solidFill>
                  <a:srgbClr val="000000"/>
                </a:solidFill>
                <a:latin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2024</a:t>
            </a:r>
            <a:r>
              <a:rPr lang="en-US" altLang="zh-CN" b="1" dirty="0">
                <a:solidFill>
                  <a:srgbClr val="000000"/>
                </a:solidFill>
                <a:latin typeface="Times New Roman" panose="02020603050405020304" pitchFamily="18" charset="0"/>
                <a:ea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福建福州高二期中</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下列对电子排布式或轨道表示式书写的评价正确的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2"/>
          <a:stretch>
            <a:fillRect/>
          </a:stretch>
        </p:blipFill>
        <p:spPr>
          <a:xfrm>
            <a:off x="387229" y="899928"/>
            <a:ext cx="1167995" cy="375767"/>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694117055"/>
              </p:ext>
            </p:extLst>
          </p:nvPr>
        </p:nvGraphicFramePr>
        <p:xfrm>
          <a:off x="343711" y="2060848"/>
          <a:ext cx="11502992" cy="3734152"/>
        </p:xfrm>
        <a:graphic>
          <a:graphicData uri="http://schemas.openxmlformats.org/drawingml/2006/table">
            <a:tbl>
              <a:tblPr firstRow="1" firstCol="1" bandRow="1"/>
              <a:tblGrid>
                <a:gridCol w="664873">
                  <a:extLst>
                    <a:ext uri="{9D8B030D-6E8A-4147-A177-3AD203B41FA5}">
                      <a16:colId xmlns:a16="http://schemas.microsoft.com/office/drawing/2014/main" val="20000"/>
                    </a:ext>
                  </a:extLst>
                </a:gridCol>
                <a:gridCol w="6864986">
                  <a:extLst>
                    <a:ext uri="{9D8B030D-6E8A-4147-A177-3AD203B41FA5}">
                      <a16:colId xmlns:a16="http://schemas.microsoft.com/office/drawing/2014/main" val="20001"/>
                    </a:ext>
                  </a:extLst>
                </a:gridCol>
                <a:gridCol w="3973133">
                  <a:extLst>
                    <a:ext uri="{9D8B030D-6E8A-4147-A177-3AD203B41FA5}">
                      <a16:colId xmlns:a16="http://schemas.microsoft.com/office/drawing/2014/main" val="20002"/>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电子排布式或轨道表示式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评价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747504">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基态</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原子的轨道表示式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错误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违反洪特规则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1"/>
                  </a:ext>
                </a:extLst>
              </a:tr>
              <a:tr h="792088">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基态</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原子的轨道表示式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错误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违反泡利原理</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基态</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原子的电子排布式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1s</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3d</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错误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违反能量最低原理</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基态</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的电子排布式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a:t>
                      </a:r>
                      <a:r>
                        <a:rPr lang="en-US" sz="2400" b="1"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3d</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4s</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4p</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错误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违反能量最低原理</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1EB26A"/>
                      </a:solidFill>
                      <a:prstDash val="solid"/>
                      <a:round/>
                      <a:headEnd type="none" w="med" len="med"/>
                      <a:tailEnd type="none" w="med" len="med"/>
                    </a:lnL>
                    <a:lnR w="12700" cap="flat" cmpd="sng" algn="ctr">
                      <a:solidFill>
                        <a:srgbClr val="1EB26A"/>
                      </a:solidFill>
                      <a:prstDash val="solid"/>
                      <a:round/>
                      <a:headEnd type="none" w="med" len="med"/>
                      <a:tailEnd type="none" w="med" len="med"/>
                    </a:lnR>
                    <a:lnT w="12700" cap="flat" cmpd="sng" algn="ctr">
                      <a:solidFill>
                        <a:srgbClr val="1EB26A"/>
                      </a:solidFill>
                      <a:prstDash val="solid"/>
                      <a:round/>
                      <a:headEnd type="none" w="med" len="med"/>
                      <a:tailEnd type="none" w="med" len="med"/>
                    </a:lnT>
                    <a:lnB w="12700" cap="flat" cmpd="sng" algn="ctr">
                      <a:solidFill>
                        <a:srgbClr val="1EB26A"/>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5122" name="25gh44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4377" y="2780928"/>
            <a:ext cx="1744663" cy="503237"/>
          </a:xfrm>
          <a:prstGeom prst="rect">
            <a:avLst/>
          </a:prstGeom>
          <a:noFill/>
          <a:extLst>
            <a:ext uri="{909E8E84-426E-40DD-AFC4-6F175D3DCCD1}">
              <a14:hiddenFill xmlns:a14="http://schemas.microsoft.com/office/drawing/2010/main">
                <a:solidFill>
                  <a:srgbClr val="FFFFFF"/>
                </a:solidFill>
              </a14:hiddenFill>
            </a:ext>
          </a:extLst>
        </p:spPr>
      </p:pic>
      <p:pic>
        <p:nvPicPr>
          <p:cNvPr id="5121" name="25gh44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3708" y="3535980"/>
            <a:ext cx="1768475" cy="511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4936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轨道中的两个电子运动方向相同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违反了泡利原理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电子应先单独分占同能级的轨道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违反了洪特规则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原子的电子排布式为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违反能量最低原理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评价错误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479915" y="899389"/>
            <a:ext cx="978786" cy="443225"/>
          </a:xfrm>
          <a:prstGeom prst="rect">
            <a:avLst/>
          </a:prstGeom>
        </p:spPr>
      </p:pic>
      <p:pic>
        <p:nvPicPr>
          <p:cNvPr id="4" name="图片 3">
            <a:extLst>
              <a:ext uri="{FF2B5EF4-FFF2-40B4-BE49-F238E27FC236}">
                <a16:creationId xmlns:a16="http://schemas.microsoft.com/office/drawing/2014/main" id="{5929A77D-1E30-B0D6-23A3-F49940DE3048}"/>
              </a:ext>
            </a:extLst>
          </p:cNvPr>
          <p:cNvPicPr>
            <a:picLocks noChangeAspect="1"/>
          </p:cNvPicPr>
          <p:nvPr/>
        </p:nvPicPr>
        <p:blipFill>
          <a:blip r:embed="rId3"/>
          <a:stretch>
            <a:fillRect/>
          </a:stretch>
        </p:blipFill>
        <p:spPr>
          <a:xfrm>
            <a:off x="384913" y="3159055"/>
            <a:ext cx="1046020" cy="423292"/>
          </a:xfrm>
          <a:prstGeom prst="rect">
            <a:avLst/>
          </a:prstGeom>
        </p:spPr>
      </p:pic>
      <p:sp>
        <p:nvSpPr>
          <p:cNvPr id="5" name="内容占位符 1"/>
          <p:cNvSpPr txBox="1">
            <a:spLocks/>
          </p:cNvSpPr>
          <p:nvPr/>
        </p:nvSpPr>
        <p:spPr bwMode="auto">
          <a:xfrm>
            <a:off x="1342678" y="2996952"/>
            <a:ext cx="105040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宋体" panose="02010600030101010101" pitchFamily="2" charset="-122"/>
              </a:rPr>
              <a:t>C</a:t>
            </a:r>
            <a:endParaRPr lang="zh-CN" altLang="en-US" dirty="0"/>
          </a:p>
        </p:txBody>
      </p:sp>
    </p:spTree>
    <p:extLst>
      <p:ext uri="{BB962C8B-B14F-4D97-AF65-F5344CB8AC3E}">
        <p14:creationId xmlns:p14="http://schemas.microsoft.com/office/powerpoint/2010/main" val="7369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要求回答下列问题。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原子的核外电子排布式为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2717;FounderCES">
            <a:extLst>
              <a:ext uri="{FF2B5EF4-FFF2-40B4-BE49-F238E27FC236}">
                <a16:creationId xmlns:a16="http://schemas.microsoft.com/office/drawing/2014/main" id="{FFA34D28-D2DA-C5C3-D273-26F00142E0E5}"/>
              </a:ext>
            </a:extLst>
          </p:cNvPr>
          <p:cNvPicPr>
            <a:picLocks noChangeAspect="1"/>
          </p:cNvPicPr>
          <p:nvPr/>
        </p:nvPicPr>
        <p:blipFill>
          <a:blip r:embed="rId2"/>
          <a:stretch>
            <a:fillRect/>
          </a:stretch>
        </p:blipFill>
        <p:spPr>
          <a:xfrm>
            <a:off x="387229" y="890790"/>
            <a:ext cx="1167995" cy="376726"/>
          </a:xfrm>
          <a:prstGeom prst="rect">
            <a:avLst/>
          </a:prstGeom>
        </p:spPr>
      </p:pic>
      <p:pic>
        <p:nvPicPr>
          <p:cNvPr id="5" name="图片 4">
            <a:extLst>
              <a:ext uri="{FF2B5EF4-FFF2-40B4-BE49-F238E27FC236}">
                <a16:creationId xmlns:a16="http://schemas.microsoft.com/office/drawing/2014/main" id="{BE7F38F7-DD22-BD96-D730-313123BBF0E3}"/>
              </a:ext>
            </a:extLst>
          </p:cNvPr>
          <p:cNvPicPr>
            <a:picLocks noChangeAspect="1"/>
          </p:cNvPicPr>
          <p:nvPr/>
        </p:nvPicPr>
        <p:blipFill>
          <a:blip r:embed="rId3"/>
          <a:stretch>
            <a:fillRect/>
          </a:stretch>
        </p:blipFill>
        <p:spPr>
          <a:xfrm>
            <a:off x="345230" y="2671596"/>
            <a:ext cx="978786" cy="443225"/>
          </a:xfrm>
          <a:prstGeom prst="rect">
            <a:avLst/>
          </a:prstGeom>
        </p:spPr>
      </p:pic>
      <p:pic>
        <p:nvPicPr>
          <p:cNvPr id="6" name="图片 5">
            <a:extLst>
              <a:ext uri="{FF2B5EF4-FFF2-40B4-BE49-F238E27FC236}">
                <a16:creationId xmlns:a16="http://schemas.microsoft.com/office/drawing/2014/main" id="{75C237BB-760D-EC15-12E5-02A2F46B6688}"/>
              </a:ext>
            </a:extLst>
          </p:cNvPr>
          <p:cNvPicPr>
            <a:picLocks noChangeAspect="1"/>
          </p:cNvPicPr>
          <p:nvPr/>
        </p:nvPicPr>
        <p:blipFill>
          <a:blip r:embed="rId4"/>
          <a:stretch>
            <a:fillRect/>
          </a:stretch>
        </p:blipFill>
        <p:spPr>
          <a:xfrm>
            <a:off x="360854" y="2088841"/>
            <a:ext cx="1046020" cy="423292"/>
          </a:xfrm>
          <a:prstGeom prst="rect">
            <a:avLst/>
          </a:prstGeom>
        </p:spPr>
      </p:pic>
      <p:sp>
        <p:nvSpPr>
          <p:cNvPr id="7" name="内容占位符 1"/>
          <p:cNvSpPr txBox="1">
            <a:spLocks/>
          </p:cNvSpPr>
          <p:nvPr/>
        </p:nvSpPr>
        <p:spPr bwMode="auto">
          <a:xfrm>
            <a:off x="1342678" y="1960847"/>
            <a:ext cx="105040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45230" y="2564904"/>
            <a:ext cx="1150147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rPr>
              <a:t>             Ti</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rPr>
              <a:t>22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号元素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其基态原子核外电子排布式为</a:t>
            </a:r>
            <a:r>
              <a:rPr lang="en-US" altLang="zh-CN" b="1" dirty="0" smtClean="0">
                <a:solidFill>
                  <a:srgbClr val="000000"/>
                </a:solidFill>
                <a:latin typeface="Times New Roman" panose="02020603050405020304" pitchFamily="18" charset="0"/>
                <a:ea typeface="宋体" panose="02010600030101010101" pitchFamily="2" charset="-122"/>
              </a:rPr>
              <a:t>1s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2s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2p</a:t>
            </a:r>
            <a:r>
              <a:rPr lang="en-US" altLang="zh-CN" b="1" baseline="30000" dirty="0" smtClean="0">
                <a:solidFill>
                  <a:srgbClr val="000000"/>
                </a:solidFill>
                <a:latin typeface="Times New Roman" panose="02020603050405020304" pitchFamily="18" charset="0"/>
                <a:ea typeface="宋体" panose="02010600030101010101" pitchFamily="2" charset="-122"/>
              </a:rPr>
              <a:t>6</a:t>
            </a:r>
            <a:r>
              <a:rPr lang="en-US" altLang="zh-CN" b="1" dirty="0" smtClean="0">
                <a:solidFill>
                  <a:srgbClr val="000000"/>
                </a:solidFill>
                <a:latin typeface="Times New Roman" panose="02020603050405020304" pitchFamily="18" charset="0"/>
                <a:ea typeface="宋体" panose="02010600030101010101" pitchFamily="2" charset="-122"/>
              </a:rPr>
              <a:t>3s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3p</a:t>
            </a:r>
            <a:r>
              <a:rPr lang="en-US" altLang="zh-CN" b="1" baseline="30000" dirty="0" smtClean="0">
                <a:solidFill>
                  <a:srgbClr val="000000"/>
                </a:solidFill>
                <a:latin typeface="Times New Roman" panose="02020603050405020304" pitchFamily="18" charset="0"/>
                <a:ea typeface="宋体" panose="02010600030101010101" pitchFamily="2" charset="-122"/>
              </a:rPr>
              <a:t>6</a:t>
            </a:r>
            <a:r>
              <a:rPr lang="en-US" altLang="zh-CN" b="1" dirty="0" smtClean="0">
                <a:solidFill>
                  <a:srgbClr val="000000"/>
                </a:solidFill>
                <a:latin typeface="Times New Roman" panose="02020603050405020304" pitchFamily="18" charset="0"/>
                <a:ea typeface="宋体" panose="02010600030101010101" pitchFamily="2" charset="-122"/>
              </a:rPr>
              <a:t>3d</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4s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Ar</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3d</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4s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0352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79223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能层</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与能级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：原子核外电子是分层排布的，根据电子的能量差异，可将核外电子分成不同的能层。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：在多电子原子中，同一能层的电子，能量也可能不同，不同能量的电子分成不同的能级。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4" name="图片 3"/>
          <p:cNvPicPr>
            <a:picLocks noChangeAspect="1"/>
          </p:cNvPicPr>
          <p:nvPr/>
        </p:nvPicPr>
        <p:blipFill>
          <a:blip r:embed="rId3"/>
          <a:stretch>
            <a:fillRect/>
          </a:stretch>
        </p:blipFill>
        <p:spPr>
          <a:xfrm>
            <a:off x="360854" y="1503446"/>
            <a:ext cx="1536380" cy="461604"/>
          </a:xfrm>
          <a:prstGeom prst="rect">
            <a:avLst/>
          </a:prstGeom>
        </p:spPr>
      </p:pic>
    </p:spTree>
    <p:extLst>
      <p:ext uri="{BB962C8B-B14F-4D97-AF65-F5344CB8AC3E}">
        <p14:creationId xmlns:p14="http://schemas.microsoft.com/office/powerpoint/2010/main" val="17734140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原子成为阳离子时首先失去</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轨道电子，基态</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原子的价层电子排布式为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4f</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的价层电子排布式为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487727" y="2671596"/>
            <a:ext cx="978786" cy="443225"/>
          </a:xfrm>
          <a:prstGeom prst="rect">
            <a:avLst/>
          </a:prstGeom>
        </p:spPr>
      </p:pic>
      <p:pic>
        <p:nvPicPr>
          <p:cNvPr id="4" name="图片 3">
            <a:extLst>
              <a:ext uri="{FF2B5EF4-FFF2-40B4-BE49-F238E27FC236}">
                <a16:creationId xmlns:a16="http://schemas.microsoft.com/office/drawing/2014/main" id="{75C237BB-760D-EC15-12E5-02A2F46B6688}"/>
              </a:ext>
            </a:extLst>
          </p:cNvPr>
          <p:cNvPicPr>
            <a:picLocks noChangeAspect="1"/>
          </p:cNvPicPr>
          <p:nvPr/>
        </p:nvPicPr>
        <p:blipFill>
          <a:blip r:embed="rId3"/>
          <a:stretch>
            <a:fillRect/>
          </a:stretch>
        </p:blipFill>
        <p:spPr>
          <a:xfrm>
            <a:off x="503351" y="2088841"/>
            <a:ext cx="1046020" cy="423292"/>
          </a:xfrm>
          <a:prstGeom prst="rect">
            <a:avLst/>
          </a:prstGeom>
        </p:spPr>
      </p:pic>
      <p:sp>
        <p:nvSpPr>
          <p:cNvPr id="5" name="内容占位符 1"/>
          <p:cNvSpPr txBox="1">
            <a:spLocks/>
          </p:cNvSpPr>
          <p:nvPr/>
        </p:nvSpPr>
        <p:spPr bwMode="auto">
          <a:xfrm>
            <a:off x="1466512" y="1960847"/>
            <a:ext cx="1038018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000000"/>
                </a:solidFill>
                <a:latin typeface="Times New Roman" panose="02020603050405020304" pitchFamily="18" charset="0"/>
                <a:ea typeface="宋体" panose="02010600030101010101" pitchFamily="2" charset="-122"/>
              </a:rPr>
              <a:t>4s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rPr>
              <a:t>4f</a:t>
            </a:r>
            <a:r>
              <a:rPr lang="en-US" altLang="zh-CN" b="1" baseline="30000" dirty="0" smtClean="0">
                <a:solidFill>
                  <a:srgbClr val="000000"/>
                </a:solidFill>
                <a:latin typeface="Times New Roman" panose="02020603050405020304" pitchFamily="18" charset="0"/>
                <a:ea typeface="宋体" panose="02010600030101010101" pitchFamily="2" charset="-122"/>
              </a:rPr>
              <a:t>5</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564904"/>
            <a:ext cx="1148584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原子的价层电子排布式为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其阳离子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的价层电子排布式分别是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二者均首先失去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轨道上的电子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原子失去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个电子成为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首先失去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轨道上的电子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然后失去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轨道上的电子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smtClean="0">
                <a:solidFill>
                  <a:srgbClr val="000000"/>
                </a:solidFill>
                <a:latin typeface="Times New Roman" panose="02020603050405020304" pitchFamily="18" charset="0"/>
                <a:ea typeface="宋体" panose="02010600030101010101" pitchFamily="2" charset="-122"/>
              </a:rPr>
              <a:t>Sm</a:t>
            </a:r>
            <a:r>
              <a:rPr lang="en-US" altLang="zh-CN" b="1" baseline="30000" dirty="0" smtClean="0">
                <a:solidFill>
                  <a:srgbClr val="000000"/>
                </a:solidFill>
                <a:latin typeface="Times New Roman" panose="02020603050405020304" pitchFamily="18" charset="0"/>
                <a:ea typeface="宋体" panose="02010600030101010101" pitchFamily="2" charset="-122"/>
              </a:rPr>
              <a:t>3</a:t>
            </a:r>
            <a:r>
              <a:rPr lang="zh-CN" altLang="zh-CN" b="1" baseline="30000"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的价层电子排布式为</a:t>
            </a:r>
            <a:r>
              <a:rPr lang="en-US" altLang="zh-CN" b="1" dirty="0">
                <a:solidFill>
                  <a:srgbClr val="000000"/>
                </a:solidFill>
                <a:latin typeface="Times New Roman" panose="02020603050405020304" pitchFamily="18" charset="0"/>
                <a:ea typeface="宋体" panose="02010600030101010101" pitchFamily="2" charset="-122"/>
              </a:rPr>
              <a:t>4f</a:t>
            </a:r>
            <a:r>
              <a:rPr lang="en-US" altLang="zh-CN" b="1" baseline="30000" dirty="0">
                <a:solidFill>
                  <a:srgbClr val="000000"/>
                </a:solidFill>
                <a:latin typeface="Times New Roman" panose="02020603050405020304" pitchFamily="18" charset="0"/>
                <a:ea typeface="宋体" panose="02010600030101010101" pitchFamily="2" charset="-122"/>
              </a:rPr>
              <a:t>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9769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核外电子排布式为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450403" y="2051517"/>
            <a:ext cx="978786" cy="443225"/>
          </a:xfrm>
          <a:prstGeom prst="rect">
            <a:avLst/>
          </a:prstGeom>
        </p:spPr>
      </p:pic>
      <p:pic>
        <p:nvPicPr>
          <p:cNvPr id="4" name="图片 3">
            <a:extLst>
              <a:ext uri="{FF2B5EF4-FFF2-40B4-BE49-F238E27FC236}">
                <a16:creationId xmlns:a16="http://schemas.microsoft.com/office/drawing/2014/main" id="{75C237BB-760D-EC15-12E5-02A2F46B6688}"/>
              </a:ext>
            </a:extLst>
          </p:cNvPr>
          <p:cNvPicPr>
            <a:picLocks noChangeAspect="1"/>
          </p:cNvPicPr>
          <p:nvPr/>
        </p:nvPicPr>
        <p:blipFill>
          <a:blip r:embed="rId3"/>
          <a:stretch>
            <a:fillRect/>
          </a:stretch>
        </p:blipFill>
        <p:spPr>
          <a:xfrm>
            <a:off x="466027" y="1468762"/>
            <a:ext cx="1046020" cy="423292"/>
          </a:xfrm>
          <a:prstGeom prst="rect">
            <a:avLst/>
          </a:prstGeom>
        </p:spPr>
      </p:pic>
      <p:sp>
        <p:nvSpPr>
          <p:cNvPr id="5" name="内容占位符 1"/>
          <p:cNvSpPr txBox="1">
            <a:spLocks/>
          </p:cNvSpPr>
          <p:nvPr/>
        </p:nvSpPr>
        <p:spPr bwMode="auto">
          <a:xfrm>
            <a:off x="1429188" y="1340768"/>
            <a:ext cx="104175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宋体" panose="02010600030101010101" pitchFamily="2" charset="-122"/>
              </a:rPr>
              <a:t>1s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2s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2p</a:t>
            </a:r>
            <a:r>
              <a:rPr lang="en-US" altLang="zh-CN" b="1" baseline="30000" dirty="0" smtClean="0">
                <a:solidFill>
                  <a:srgbClr val="000000"/>
                </a:solidFill>
                <a:latin typeface="Times New Roman" panose="02020603050405020304" pitchFamily="18" charset="0"/>
                <a:ea typeface="宋体" panose="02010600030101010101" pitchFamily="2" charset="-122"/>
              </a:rPr>
              <a:t>6</a:t>
            </a:r>
            <a:r>
              <a:rPr lang="en-US" altLang="zh-CN" b="1" dirty="0" smtClean="0">
                <a:solidFill>
                  <a:srgbClr val="000000"/>
                </a:solidFill>
                <a:latin typeface="Times New Roman" panose="02020603050405020304" pitchFamily="18" charset="0"/>
                <a:ea typeface="宋体" panose="02010600030101010101" pitchFamily="2" charset="-122"/>
              </a:rPr>
              <a:t>3s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3p</a:t>
            </a:r>
            <a:r>
              <a:rPr lang="en-US" altLang="zh-CN" b="1" baseline="30000" dirty="0" smtClean="0">
                <a:solidFill>
                  <a:srgbClr val="000000"/>
                </a:solidFill>
                <a:latin typeface="Times New Roman" panose="02020603050405020304" pitchFamily="18" charset="0"/>
                <a:ea typeface="宋体" panose="02010600030101010101" pitchFamily="2" charset="-122"/>
              </a:rPr>
              <a:t>6</a:t>
            </a:r>
            <a:r>
              <a:rPr lang="en-US" altLang="zh-CN" b="1" dirty="0" smtClean="0">
                <a:solidFill>
                  <a:srgbClr val="000000"/>
                </a:solidFill>
                <a:latin typeface="Times New Roman" panose="02020603050405020304" pitchFamily="18" charset="0"/>
                <a:ea typeface="宋体" panose="02010600030101010101" pitchFamily="2" charset="-122"/>
              </a:rPr>
              <a:t>3d</a:t>
            </a:r>
            <a:r>
              <a:rPr lang="en-US" altLang="zh-CN" b="1" baseline="30000" dirty="0" smtClean="0">
                <a:solidFill>
                  <a:srgbClr val="000000"/>
                </a:solidFill>
                <a:latin typeface="Times New Roman" panose="02020603050405020304" pitchFamily="18" charset="0"/>
                <a:ea typeface="宋体" panose="02010600030101010101" pitchFamily="2" charset="-122"/>
              </a:rPr>
              <a:t>9</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Ar</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3d</a:t>
            </a:r>
            <a:r>
              <a:rPr lang="en-US" altLang="zh-CN" b="1" baseline="30000" dirty="0">
                <a:solidFill>
                  <a:srgbClr val="000000"/>
                </a:solidFill>
                <a:latin typeface="Times New Roman" panose="02020603050405020304" pitchFamily="18" charset="0"/>
                <a:ea typeface="宋体" panose="02010600030101010101" pitchFamily="2" charset="-122"/>
              </a:rPr>
              <a:t>9</a:t>
            </a:r>
            <a:r>
              <a:rPr lang="en-US" altLang="zh-CN" b="1"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1944825"/>
            <a:ext cx="114858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a:t>
            </a:r>
            <a:r>
              <a:rPr lang="en-US" altLang="zh-CN" b="1" dirty="0">
                <a:solidFill>
                  <a:srgbClr val="000000"/>
                </a:solidFill>
                <a:latin typeface="Times New Roman" panose="02020603050405020304" pitchFamily="18" charset="0"/>
                <a:ea typeface="宋体" panose="02010600030101010101" pitchFamily="2" charset="-122"/>
              </a:rPr>
              <a:t>Cu</a:t>
            </a:r>
            <a:r>
              <a:rPr lang="en-US" altLang="zh-CN" b="1" baseline="30000" dirty="0">
                <a:solidFill>
                  <a:srgbClr val="000000"/>
                </a:solidFill>
                <a:latin typeface="Times New Roman" panose="02020603050405020304" pitchFamily="18" charset="0"/>
                <a:ea typeface="宋体" panose="02010600030101010101" pitchFamily="2" charset="-122"/>
              </a:rPr>
              <a:t>2</a:t>
            </a:r>
            <a:r>
              <a:rPr lang="zh-CN" altLang="zh-CN" b="1" baseline="30000"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的核外有</a:t>
            </a:r>
            <a:r>
              <a:rPr lang="en-US" altLang="zh-CN" b="1" dirty="0">
                <a:solidFill>
                  <a:srgbClr val="000000"/>
                </a:solidFill>
                <a:latin typeface="Times New Roman" panose="02020603050405020304" pitchFamily="18" charset="0"/>
                <a:ea typeface="宋体" panose="02010600030101010101" pitchFamily="2" charset="-122"/>
              </a:rPr>
              <a:t>27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核外电子排布式为</a:t>
            </a:r>
            <a:r>
              <a:rPr lang="en-US" altLang="zh-CN" b="1" dirty="0">
                <a:solidFill>
                  <a:srgbClr val="000000"/>
                </a:solidFill>
                <a:latin typeface="Times New Roman" panose="02020603050405020304" pitchFamily="18" charset="0"/>
                <a:ea typeface="宋体" panose="02010600030101010101" pitchFamily="2" charset="-122"/>
              </a:rPr>
              <a:t>1s</a:t>
            </a:r>
            <a:r>
              <a:rPr lang="en-US" altLang="zh-CN" b="1" baseline="30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宋体" panose="02010600030101010101" pitchFamily="2" charset="-122"/>
              </a:rPr>
              <a:t>2s</a:t>
            </a:r>
            <a:r>
              <a:rPr lang="en-US" altLang="zh-CN" b="1" baseline="30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宋体" panose="02010600030101010101" pitchFamily="2" charset="-122"/>
              </a:rPr>
              <a:t>2p</a:t>
            </a:r>
            <a:r>
              <a:rPr lang="en-US" altLang="zh-CN" b="1" baseline="30000" dirty="0">
                <a:solidFill>
                  <a:srgbClr val="000000"/>
                </a:solidFill>
                <a:latin typeface="Times New Roman" panose="02020603050405020304" pitchFamily="18" charset="0"/>
                <a:ea typeface="宋体" panose="02010600030101010101" pitchFamily="2" charset="-122"/>
              </a:rPr>
              <a:t>6</a:t>
            </a:r>
            <a:r>
              <a:rPr lang="en-US" altLang="zh-CN" b="1" dirty="0">
                <a:solidFill>
                  <a:srgbClr val="000000"/>
                </a:solidFill>
                <a:latin typeface="Times New Roman" panose="02020603050405020304" pitchFamily="18" charset="0"/>
                <a:ea typeface="宋体" panose="02010600030101010101" pitchFamily="2" charset="-122"/>
              </a:rPr>
              <a:t>3s</a:t>
            </a:r>
            <a:r>
              <a:rPr lang="en-US" altLang="zh-CN" b="1" baseline="30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宋体" panose="02010600030101010101" pitchFamily="2" charset="-122"/>
              </a:rPr>
              <a:t>3p</a:t>
            </a:r>
            <a:r>
              <a:rPr lang="en-US" altLang="zh-CN" b="1" baseline="30000" dirty="0">
                <a:solidFill>
                  <a:srgbClr val="000000"/>
                </a:solidFill>
                <a:latin typeface="Times New Roman" panose="02020603050405020304" pitchFamily="18" charset="0"/>
                <a:ea typeface="宋体" panose="02010600030101010101" pitchFamily="2" charset="-122"/>
              </a:rPr>
              <a:t>6</a:t>
            </a:r>
            <a:r>
              <a:rPr lang="en-US" altLang="zh-CN" b="1" dirty="0">
                <a:solidFill>
                  <a:srgbClr val="000000"/>
                </a:solidFill>
                <a:latin typeface="Times New Roman" panose="02020603050405020304" pitchFamily="18" charset="0"/>
                <a:ea typeface="宋体" panose="02010600030101010101" pitchFamily="2" charset="-122"/>
              </a:rPr>
              <a:t>3d</a:t>
            </a:r>
            <a:r>
              <a:rPr lang="en-US" altLang="zh-CN" b="1" baseline="30000" dirty="0">
                <a:solidFill>
                  <a:srgbClr val="000000"/>
                </a:solidFill>
                <a:latin typeface="Times New Roman" panose="02020603050405020304" pitchFamily="18" charset="0"/>
                <a:ea typeface="宋体" panose="02010600030101010101" pitchFamily="2" charset="-122"/>
              </a:rPr>
              <a:t>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Ar</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3d</a:t>
            </a:r>
            <a:r>
              <a:rPr lang="en-US" altLang="zh-CN" b="1" baseline="30000" dirty="0">
                <a:solidFill>
                  <a:srgbClr val="000000"/>
                </a:solidFill>
                <a:latin typeface="Times New Roman" panose="02020603050405020304" pitchFamily="18" charset="0"/>
                <a:ea typeface="宋体" panose="02010600030101010101" pitchFamily="2" charset="-122"/>
              </a:rPr>
              <a:t>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1142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原子核外电子排布式为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450403" y="2051517"/>
            <a:ext cx="978786" cy="443225"/>
          </a:xfrm>
          <a:prstGeom prst="rect">
            <a:avLst/>
          </a:prstGeom>
        </p:spPr>
      </p:pic>
      <p:pic>
        <p:nvPicPr>
          <p:cNvPr id="4" name="图片 3">
            <a:extLst>
              <a:ext uri="{FF2B5EF4-FFF2-40B4-BE49-F238E27FC236}">
                <a16:creationId xmlns:a16="http://schemas.microsoft.com/office/drawing/2014/main" id="{75C237BB-760D-EC15-12E5-02A2F46B6688}"/>
              </a:ext>
            </a:extLst>
          </p:cNvPr>
          <p:cNvPicPr>
            <a:picLocks noChangeAspect="1"/>
          </p:cNvPicPr>
          <p:nvPr/>
        </p:nvPicPr>
        <p:blipFill>
          <a:blip r:embed="rId3"/>
          <a:stretch>
            <a:fillRect/>
          </a:stretch>
        </p:blipFill>
        <p:spPr>
          <a:xfrm>
            <a:off x="466027" y="1468762"/>
            <a:ext cx="1046020" cy="423292"/>
          </a:xfrm>
          <a:prstGeom prst="rect">
            <a:avLst/>
          </a:prstGeom>
        </p:spPr>
      </p:pic>
      <p:sp>
        <p:nvSpPr>
          <p:cNvPr id="5" name="内容占位符 1"/>
          <p:cNvSpPr txBox="1">
            <a:spLocks/>
          </p:cNvSpPr>
          <p:nvPr/>
        </p:nvSpPr>
        <p:spPr bwMode="auto">
          <a:xfrm>
            <a:off x="1429188" y="1340768"/>
            <a:ext cx="10417513"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1944825"/>
            <a:ext cx="114858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a:t>
            </a:r>
            <a:r>
              <a:rPr lang="en-US" altLang="zh-CN" b="1" dirty="0">
                <a:solidFill>
                  <a:srgbClr val="000000"/>
                </a:solidFill>
                <a:latin typeface="Times New Roman" panose="02020603050405020304" pitchFamily="18" charset="0"/>
                <a:ea typeface="宋体" panose="02010600030101010101" pitchFamily="2" charset="-122"/>
              </a:rPr>
              <a:t>Zn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原子核外有</a:t>
            </a:r>
            <a:r>
              <a:rPr lang="en-US" altLang="zh-CN" b="1" dirty="0">
                <a:solidFill>
                  <a:srgbClr val="000000"/>
                </a:solidFill>
                <a:latin typeface="Times New Roman" panose="02020603050405020304" pitchFamily="18" charset="0"/>
                <a:ea typeface="宋体" panose="02010600030101010101" pitchFamily="2" charset="-122"/>
              </a:rPr>
              <a:t>30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其电子排布式为</a:t>
            </a:r>
            <a:r>
              <a:rPr lang="en-US" altLang="zh-CN" b="1" dirty="0">
                <a:solidFill>
                  <a:srgbClr val="000000"/>
                </a:solidFill>
                <a:latin typeface="Times New Roman" panose="02020603050405020304" pitchFamily="18" charset="0"/>
                <a:ea typeface="宋体" panose="02010600030101010101" pitchFamily="2" charset="-122"/>
              </a:rPr>
              <a:t>1s</a:t>
            </a:r>
            <a:r>
              <a:rPr lang="en-US" altLang="zh-CN" b="1" baseline="30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宋体" panose="02010600030101010101" pitchFamily="2" charset="-122"/>
              </a:rPr>
              <a:t>2s</a:t>
            </a:r>
            <a:r>
              <a:rPr lang="en-US" altLang="zh-CN" b="1" baseline="30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宋体" panose="02010600030101010101" pitchFamily="2" charset="-122"/>
              </a:rPr>
              <a:t>2p</a:t>
            </a:r>
            <a:r>
              <a:rPr lang="en-US" altLang="zh-CN" b="1" baseline="30000" dirty="0">
                <a:solidFill>
                  <a:srgbClr val="000000"/>
                </a:solidFill>
                <a:latin typeface="Times New Roman" panose="02020603050405020304" pitchFamily="18" charset="0"/>
                <a:ea typeface="宋体" panose="02010600030101010101" pitchFamily="2" charset="-122"/>
              </a:rPr>
              <a:t>6</a:t>
            </a:r>
            <a:r>
              <a:rPr lang="en-US" altLang="zh-CN" b="1" dirty="0">
                <a:solidFill>
                  <a:srgbClr val="000000"/>
                </a:solidFill>
                <a:latin typeface="Times New Roman" panose="02020603050405020304" pitchFamily="18" charset="0"/>
                <a:ea typeface="宋体" panose="02010600030101010101" pitchFamily="2" charset="-122"/>
              </a:rPr>
              <a:t>3s</a:t>
            </a:r>
            <a:r>
              <a:rPr lang="en-US" altLang="zh-CN" b="1" baseline="30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宋体" panose="02010600030101010101" pitchFamily="2" charset="-122"/>
              </a:rPr>
              <a:t>3p</a:t>
            </a:r>
            <a:r>
              <a:rPr lang="en-US" altLang="zh-CN" b="1" baseline="30000" dirty="0">
                <a:solidFill>
                  <a:srgbClr val="000000"/>
                </a:solidFill>
                <a:latin typeface="Times New Roman" panose="02020603050405020304" pitchFamily="18" charset="0"/>
                <a:ea typeface="宋体" panose="02010600030101010101" pitchFamily="2" charset="-122"/>
              </a:rPr>
              <a:t>6</a:t>
            </a:r>
            <a:r>
              <a:rPr lang="en-US" altLang="zh-CN" b="1" dirty="0">
                <a:solidFill>
                  <a:srgbClr val="000000"/>
                </a:solidFill>
                <a:latin typeface="Times New Roman" panose="02020603050405020304" pitchFamily="18" charset="0"/>
                <a:ea typeface="宋体" panose="02010600030101010101" pitchFamily="2" charset="-122"/>
              </a:rPr>
              <a:t>3d</a:t>
            </a:r>
            <a:r>
              <a:rPr lang="en-US" altLang="zh-CN" b="1" baseline="30000" dirty="0">
                <a:solidFill>
                  <a:srgbClr val="000000"/>
                </a:solidFill>
                <a:latin typeface="Times New Roman" panose="02020603050405020304" pitchFamily="18" charset="0"/>
                <a:ea typeface="宋体" panose="02010600030101010101" pitchFamily="2" charset="-122"/>
              </a:rPr>
              <a:t>10</a:t>
            </a:r>
            <a:r>
              <a:rPr lang="en-US" altLang="zh-CN" b="1" dirty="0">
                <a:solidFill>
                  <a:srgbClr val="000000"/>
                </a:solidFill>
                <a:latin typeface="Times New Roman" panose="02020603050405020304" pitchFamily="18" charset="0"/>
                <a:ea typeface="宋体" panose="02010600030101010101" pitchFamily="2" charset="-122"/>
              </a:rPr>
              <a:t>4s</a:t>
            </a:r>
            <a:r>
              <a:rPr lang="en-US" altLang="zh-CN" b="1" baseline="30000"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Ar</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3d</a:t>
            </a:r>
            <a:r>
              <a:rPr lang="en-US" altLang="zh-CN" b="1" baseline="30000" dirty="0">
                <a:solidFill>
                  <a:srgbClr val="000000"/>
                </a:solidFill>
                <a:latin typeface="Times New Roman" panose="02020603050405020304" pitchFamily="18" charset="0"/>
                <a:ea typeface="宋体" panose="02010600030101010101" pitchFamily="2" charset="-122"/>
              </a:rPr>
              <a:t>10</a:t>
            </a:r>
            <a:r>
              <a:rPr lang="en-US" altLang="zh-CN" b="1" dirty="0">
                <a:solidFill>
                  <a:srgbClr val="000000"/>
                </a:solidFill>
                <a:latin typeface="Times New Roman" panose="02020603050405020304" pitchFamily="18" charset="0"/>
                <a:ea typeface="宋体" panose="02010600030101010101" pitchFamily="2" charset="-122"/>
              </a:rPr>
              <a:t>4s</a:t>
            </a:r>
            <a:r>
              <a:rPr lang="en-US" altLang="zh-CN" b="1" baseline="30000"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4624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基态氮原子价层电子的轨道表示式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电子排布图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450403" y="2311556"/>
            <a:ext cx="978786" cy="443225"/>
          </a:xfrm>
          <a:prstGeom prst="rect">
            <a:avLst/>
          </a:prstGeom>
        </p:spPr>
      </p:pic>
      <p:pic>
        <p:nvPicPr>
          <p:cNvPr id="4" name="图片 3">
            <a:extLst>
              <a:ext uri="{FF2B5EF4-FFF2-40B4-BE49-F238E27FC236}">
                <a16:creationId xmlns:a16="http://schemas.microsoft.com/office/drawing/2014/main" id="{75C237BB-760D-EC15-12E5-02A2F46B6688}"/>
              </a:ext>
            </a:extLst>
          </p:cNvPr>
          <p:cNvPicPr>
            <a:picLocks noChangeAspect="1"/>
          </p:cNvPicPr>
          <p:nvPr/>
        </p:nvPicPr>
        <p:blipFill>
          <a:blip r:embed="rId3"/>
          <a:stretch>
            <a:fillRect/>
          </a:stretch>
        </p:blipFill>
        <p:spPr>
          <a:xfrm>
            <a:off x="466027" y="1468762"/>
            <a:ext cx="1046020" cy="423292"/>
          </a:xfrm>
          <a:prstGeom prst="rect">
            <a:avLst/>
          </a:prstGeom>
        </p:spPr>
      </p:pic>
      <p:sp>
        <p:nvSpPr>
          <p:cNvPr id="6" name="内容占位符 1"/>
          <p:cNvSpPr txBox="1">
            <a:spLocks/>
          </p:cNvSpPr>
          <p:nvPr/>
        </p:nvSpPr>
        <p:spPr bwMode="auto">
          <a:xfrm>
            <a:off x="360854" y="2204864"/>
            <a:ext cx="114858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rPr>
              <a:t>               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位于元素周期表第二周期第</a:t>
            </a:r>
            <a:r>
              <a:rPr lang="en-US" altLang="zh-CN" b="1" dirty="0" err="1">
                <a:solidFill>
                  <a:srgbClr val="000000"/>
                </a:solidFill>
                <a:latin typeface="Times New Roman" panose="02020603050405020304" pitchFamily="18" charset="0"/>
                <a:ea typeface="宋体" panose="02010600030101010101" pitchFamily="2" charset="-122"/>
              </a:rPr>
              <a:t>ⅤA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基态氮原子的价层电子轨道表示式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5gh450.jpg" descr="id:2147490669;FounderCES"/>
          <p:cNvPicPr/>
          <p:nvPr/>
        </p:nvPicPr>
        <p:blipFill>
          <a:blip r:embed="rId4"/>
          <a:stretch>
            <a:fillRect/>
          </a:stretch>
        </p:blipFill>
        <p:spPr>
          <a:xfrm>
            <a:off x="1774726" y="1469009"/>
            <a:ext cx="1586687" cy="665033"/>
          </a:xfrm>
          <a:prstGeom prst="rect">
            <a:avLst/>
          </a:prstGeom>
        </p:spPr>
      </p:pic>
      <p:pic>
        <p:nvPicPr>
          <p:cNvPr id="10" name="25gh451.jpg" descr="id:2147490683;FounderCES"/>
          <p:cNvPicPr/>
          <p:nvPr/>
        </p:nvPicPr>
        <p:blipFill>
          <a:blip r:embed="rId4"/>
          <a:stretch>
            <a:fillRect/>
          </a:stretch>
        </p:blipFill>
        <p:spPr>
          <a:xfrm>
            <a:off x="537032" y="2808599"/>
            <a:ext cx="1453718" cy="609302"/>
          </a:xfrm>
          <a:prstGeom prst="rect">
            <a:avLst/>
          </a:prstGeom>
        </p:spPr>
      </p:pic>
    </p:spTree>
    <p:extLst>
      <p:ext uri="{BB962C8B-B14F-4D97-AF65-F5344CB8AC3E}">
        <p14:creationId xmlns:p14="http://schemas.microsoft.com/office/powerpoint/2010/main" val="315258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原子核外电子排布式为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450403" y="2051517"/>
            <a:ext cx="978786" cy="443225"/>
          </a:xfrm>
          <a:prstGeom prst="rect">
            <a:avLst/>
          </a:prstGeom>
        </p:spPr>
      </p:pic>
      <p:pic>
        <p:nvPicPr>
          <p:cNvPr id="4" name="图片 3">
            <a:extLst>
              <a:ext uri="{FF2B5EF4-FFF2-40B4-BE49-F238E27FC236}">
                <a16:creationId xmlns:a16="http://schemas.microsoft.com/office/drawing/2014/main" id="{75C237BB-760D-EC15-12E5-02A2F46B6688}"/>
              </a:ext>
            </a:extLst>
          </p:cNvPr>
          <p:cNvPicPr>
            <a:picLocks noChangeAspect="1"/>
          </p:cNvPicPr>
          <p:nvPr/>
        </p:nvPicPr>
        <p:blipFill>
          <a:blip r:embed="rId3"/>
          <a:stretch>
            <a:fillRect/>
          </a:stretch>
        </p:blipFill>
        <p:spPr>
          <a:xfrm>
            <a:off x="466027" y="1468762"/>
            <a:ext cx="1046020" cy="423292"/>
          </a:xfrm>
          <a:prstGeom prst="rect">
            <a:avLst/>
          </a:prstGeom>
        </p:spPr>
      </p:pic>
      <p:sp>
        <p:nvSpPr>
          <p:cNvPr id="5" name="内容占位符 1"/>
          <p:cNvSpPr txBox="1">
            <a:spLocks/>
          </p:cNvSpPr>
          <p:nvPr/>
        </p:nvSpPr>
        <p:spPr bwMode="auto">
          <a:xfrm>
            <a:off x="1429188" y="1340768"/>
            <a:ext cx="10417513"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a:solidFill>
                  <a:srgbClr val="000000"/>
                </a:solidFill>
                <a:latin typeface="Times New Roman" panose="02020603050405020304" pitchFamily="18" charset="0"/>
                <a:ea typeface="宋体" panose="02010600030101010101" pitchFamily="2" charset="-122"/>
              </a:rPr>
              <a:t>1s22s22p63s23p63d74s2(</a:t>
            </a:r>
            <a:r>
              <a:rPr lang="zh-CN" altLang="en-US" b="1" dirty="0">
                <a:solidFill>
                  <a:srgbClr val="000000"/>
                </a:solidFill>
                <a:latin typeface="Times New Roman" panose="02020603050405020304" pitchFamily="18" charset="0"/>
                <a:ea typeface="宋体" panose="02010600030101010101" pitchFamily="2" charset="-122"/>
              </a:rPr>
              <a:t>或</a:t>
            </a:r>
            <a:r>
              <a:rPr lang="en-US" altLang="zh-CN" b="1" dirty="0">
                <a:solidFill>
                  <a:srgbClr val="000000"/>
                </a:solidFill>
                <a:latin typeface="Times New Roman" panose="02020603050405020304" pitchFamily="18" charset="0"/>
                <a:ea typeface="宋体" panose="02010600030101010101" pitchFamily="2" charset="-122"/>
              </a:rPr>
              <a:t>[</a:t>
            </a:r>
            <a:r>
              <a:rPr lang="en-US" altLang="zh-CN" b="1" dirty="0" err="1">
                <a:solidFill>
                  <a:srgbClr val="000000"/>
                </a:solidFill>
                <a:latin typeface="Times New Roman" panose="02020603050405020304" pitchFamily="18" charset="0"/>
                <a:ea typeface="宋体" panose="02010600030101010101" pitchFamily="2" charset="-122"/>
              </a:rPr>
              <a:t>Ar</a:t>
            </a:r>
            <a:r>
              <a:rPr lang="en-US" altLang="zh-CN" b="1" dirty="0">
                <a:solidFill>
                  <a:srgbClr val="000000"/>
                </a:solidFill>
                <a:latin typeface="Times New Roman" panose="02020603050405020304" pitchFamily="18" charset="0"/>
                <a:ea typeface="宋体" panose="02010600030101010101" pitchFamily="2" charset="-122"/>
              </a:rPr>
              <a:t>]3d74s2)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1944825"/>
            <a:ext cx="114858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Co</a:t>
            </a:r>
            <a:r>
              <a:rPr lang="zh-CN" altLang="en-US"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27</a:t>
            </a:r>
            <a:r>
              <a:rPr lang="zh-CN" altLang="en-US"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号元素，位于元素周期表第四周期第</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Ⅷ</a:t>
            </a:r>
            <a:r>
              <a:rPr lang="zh-CN" altLang="en-US"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族，其基态原子核外电子排布式为</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1s22s22p63s23p63d74s2</a:t>
            </a:r>
            <a:r>
              <a:rPr lang="zh-CN" altLang="en-US"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Ar</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]3d74s2</a:t>
            </a:r>
            <a:r>
              <a:rPr lang="zh-CN" altLang="en-US"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9152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6917"/>
            <a:ext cx="11485848" cy="3900235"/>
          </a:xfrm>
          <a:solidFill>
            <a:srgbClr val="E3F2E7"/>
          </a:solidFill>
        </p:spPr>
        <p:txBody>
          <a:bodyPr/>
          <a:lstStyle/>
          <a:p>
            <a:pPr algn="ct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书写轨道表示式时的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一个方框表示一个原子轨道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一个箭头表示一个电子。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不同能级中的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要相互分开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同一能级中的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要相互连接。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整个轨道表示式中各能级的排列顺序要与相应的电子排布式一致。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它们的自旋状态必须相反。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洪特规则的特例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在能量相同的轨道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同一能级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上的电子排布处于全充满、半充满和全空状态时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具有较低的能量和较高的稳定性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书写时要注意这种特殊情况。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0690;FounderCES"/>
          <p:cNvPicPr/>
          <p:nvPr/>
        </p:nvPicPr>
        <p:blipFill>
          <a:blip r:embed="rId2"/>
          <a:stretch>
            <a:fillRect/>
          </a:stretch>
        </p:blipFill>
        <p:spPr>
          <a:xfrm>
            <a:off x="555968" y="1015502"/>
            <a:ext cx="1641475" cy="359410"/>
          </a:xfrm>
          <a:prstGeom prst="rect">
            <a:avLst/>
          </a:prstGeom>
        </p:spPr>
      </p:pic>
    </p:spTree>
    <p:extLst>
      <p:ext uri="{BB962C8B-B14F-4D97-AF65-F5344CB8AC3E}">
        <p14:creationId xmlns:p14="http://schemas.microsoft.com/office/powerpoint/2010/main" val="4125777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能层中各能级的能量关系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能层或能级的能量关系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不同能层不同能级的能量高低顺序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存在能级交错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s19.jpg" descr="id:2147490426;FounderCES"/>
          <p:cNvPicPr/>
          <p:nvPr/>
        </p:nvPicPr>
        <p:blipFill>
          <a:blip r:embed="rId2"/>
          <a:stretch>
            <a:fillRect/>
          </a:stretch>
        </p:blipFill>
        <p:spPr>
          <a:xfrm>
            <a:off x="3575844" y="2079873"/>
            <a:ext cx="5038725" cy="1781175"/>
          </a:xfrm>
          <a:prstGeom prst="rect">
            <a:avLst/>
          </a:prstGeom>
        </p:spPr>
      </p:pic>
    </p:spTree>
    <p:extLst>
      <p:ext uri="{BB962C8B-B14F-4D97-AF65-F5344CB8AC3E}">
        <p14:creationId xmlns:p14="http://schemas.microsoft.com/office/powerpoint/2010/main" val="16046975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基态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与激发态</a:t>
            </a:r>
            <a:r>
              <a:rPr lang="zh-CN"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原子光谱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基态原子与激发态原子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基态原子：处于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最低能量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状态的原子。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激发态原子：基态原子</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吸收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能量，它的电子会跃迁到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较高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能级，变为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激发态</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原子光谱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不同元素原子的电子发生</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跃迁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时会吸收或释放不同的光，可以用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光谱仪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摄取各种元素原子的吸收光谱或发射光谱，总称原子光谱。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808078"/>
            <a:ext cx="1588693" cy="500939"/>
          </a:xfrm>
          <a:prstGeom prst="rect">
            <a:avLst/>
          </a:prstGeom>
        </p:spPr>
      </p:pic>
    </p:spTree>
    <p:extLst>
      <p:ext uri="{BB962C8B-B14F-4D97-AF65-F5344CB8AC3E}">
        <p14:creationId xmlns:p14="http://schemas.microsoft.com/office/powerpoint/2010/main" val="1014135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基态原子与激发态原子的关系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s20.jpg" descr="id:2147490440;FounderCES"/>
          <p:cNvPicPr/>
          <p:nvPr/>
        </p:nvPicPr>
        <p:blipFill>
          <a:blip r:embed="rId2"/>
          <a:stretch>
            <a:fillRect/>
          </a:stretch>
        </p:blipFill>
        <p:spPr>
          <a:xfrm>
            <a:off x="3515201" y="1720721"/>
            <a:ext cx="5160010" cy="1852295"/>
          </a:xfrm>
          <a:prstGeom prst="rect">
            <a:avLst/>
          </a:prstGeom>
        </p:spPr>
      </p:pic>
    </p:spTree>
    <p:extLst>
      <p:ext uri="{BB962C8B-B14F-4D97-AF65-F5344CB8AC3E}">
        <p14:creationId xmlns:p14="http://schemas.microsoft.com/office/powerpoint/2010/main" val="17991772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光谱的成因及分类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s21.jpg" descr="id:2147490447;FounderCES"/>
          <p:cNvPicPr/>
          <p:nvPr/>
        </p:nvPicPr>
        <p:blipFill>
          <a:blip r:embed="rId2"/>
          <a:stretch>
            <a:fillRect/>
          </a:stretch>
        </p:blipFill>
        <p:spPr>
          <a:xfrm>
            <a:off x="3973036" y="1677789"/>
            <a:ext cx="4244340" cy="2327275"/>
          </a:xfrm>
          <a:prstGeom prst="rect">
            <a:avLst/>
          </a:prstGeom>
        </p:spPr>
      </p:pic>
    </p:spTree>
    <p:extLst>
      <p:ext uri="{BB962C8B-B14F-4D97-AF65-F5344CB8AC3E}">
        <p14:creationId xmlns:p14="http://schemas.microsoft.com/office/powerpoint/2010/main" val="715391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8842"/>
            <a:ext cx="11485848" cy="3970318"/>
          </a:xfrm>
          <a:solidFill>
            <a:srgbClr val="E3F2E7"/>
          </a:solidFill>
        </p:spPr>
        <p:txBody>
          <a:bodyPr/>
          <a:lstStyle/>
          <a:p>
            <a:pPr algn="ct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关于电子跃迁的注意事项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电子从较高能量的激发态跃迁到较低能量的激发态乃至基态时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将释放能量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将吸收能量。光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辐射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是电子跃迁释放能量的重要形式。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电子的跃迁是物理变化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未发生电子转移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而原子得失电子时发生的是</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变化</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一般在能量相近的能级间发生电子跃迁。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光谱分析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在现代化学中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a:t>
            </a:r>
            <a:r>
              <a:rPr lang="zh-CN" altLang="zh-CN" b="1" dirty="0">
                <a:solidFill>
                  <a:srgbClr val="000000"/>
                </a:solidFill>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原子光谱</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上的特征谱线来鉴定元素的分析方法。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0454;FounderCES"/>
          <p:cNvPicPr/>
          <p:nvPr/>
        </p:nvPicPr>
        <p:blipFill>
          <a:blip r:embed="rId2"/>
          <a:stretch>
            <a:fillRect/>
          </a:stretch>
        </p:blipFill>
        <p:spPr>
          <a:xfrm>
            <a:off x="499884" y="1026758"/>
            <a:ext cx="1540510" cy="359410"/>
          </a:xfrm>
          <a:prstGeom prst="rect">
            <a:avLst/>
          </a:prstGeom>
        </p:spPr>
      </p:pic>
    </p:spTree>
    <p:extLst>
      <p:ext uri="{BB962C8B-B14F-4D97-AF65-F5344CB8AC3E}">
        <p14:creationId xmlns:p14="http://schemas.microsoft.com/office/powerpoint/2010/main" val="2581935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构造</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原理与电子排布式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构造原理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光谱学事实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为基础，从氢开始，随</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核电荷数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的递增，新增电子填入能级的顺序称为构造原理。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示意图：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1177;FounderCES"/>
          <p:cNvPicPr/>
          <p:nvPr/>
        </p:nvPicPr>
        <p:blipFill>
          <a:blip r:embed="rId2"/>
          <a:stretch>
            <a:fillRect/>
          </a:stretch>
        </p:blipFill>
        <p:spPr>
          <a:xfrm>
            <a:off x="432950" y="861095"/>
            <a:ext cx="1445895" cy="384175"/>
          </a:xfrm>
          <a:prstGeom prst="rect">
            <a:avLst/>
          </a:prstGeom>
        </p:spPr>
      </p:pic>
      <p:pic>
        <p:nvPicPr>
          <p:cNvPr id="4" name="25gh440.jpg" descr="id:2147490468;FounderCES"/>
          <p:cNvPicPr/>
          <p:nvPr/>
        </p:nvPicPr>
        <p:blipFill>
          <a:blip r:embed="rId3"/>
          <a:stretch>
            <a:fillRect/>
          </a:stretch>
        </p:blipFill>
        <p:spPr>
          <a:xfrm>
            <a:off x="3790950" y="3068960"/>
            <a:ext cx="5386705" cy="3526790"/>
          </a:xfrm>
          <a:prstGeom prst="rect">
            <a:avLst/>
          </a:prstGeom>
        </p:spPr>
      </p:pic>
    </p:spTree>
    <p:extLst>
      <p:ext uri="{BB962C8B-B14F-4D97-AF65-F5344CB8AC3E}">
        <p14:creationId xmlns:p14="http://schemas.microsoft.com/office/powerpoint/2010/main" val="1576656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1400</TotalTime>
  <Words>2059</Words>
  <Application>Microsoft Office PowerPoint</Application>
  <PresentationFormat>自定义</PresentationFormat>
  <Paragraphs>209</Paragraphs>
  <Slides>35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35</vt:i4>
      </vt:variant>
    </vt:vector>
  </HeadingPairs>
  <TitlesOfParts>
    <vt:vector size="45"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428</cp:revision>
  <dcterms:created xsi:type="dcterms:W3CDTF">2020-11-06T05:24:00Z</dcterms:created>
  <dcterms:modified xsi:type="dcterms:W3CDTF">2025-07-31T13:37:24Z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